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9" r:id="rId11"/>
    <p:sldId id="262" r:id="rId12"/>
    <p:sldId id="268" r:id="rId13"/>
    <p:sldId id="267" r:id="rId14"/>
    <p:sldId id="273" r:id="rId15"/>
    <p:sldId id="274" r:id="rId16"/>
    <p:sldId id="263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50;&#1085;&#1080;&#1075;&#1072;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50;&#1085;&#1080;&#1075;&#1072;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area3DChart>
        <c:grouping val="standard"/>
        <c:ser>
          <c:idx val="0"/>
          <c:order val="0"/>
          <c:tx>
            <c:strRef>
              <c:f>Лист3!$M$58</c:f>
              <c:strCache>
                <c:ptCount val="1"/>
                <c:pt idx="0">
                  <c:v>глаголов</c:v>
                </c:pt>
              </c:strCache>
            </c:strRef>
          </c:tx>
          <c:dLbls>
            <c:showVal val="1"/>
          </c:dLbls>
          <c:cat>
            <c:strRef>
              <c:f>Лист3!$L$59:$L$64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итого</c:v>
                </c:pt>
              </c:strCache>
            </c:strRef>
          </c:cat>
          <c:val>
            <c:numRef>
              <c:f>Лист3!$M$59:$M$64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0.75</c:v>
                </c:pt>
                <c:pt idx="3">
                  <c:v>1.5</c:v>
                </c:pt>
                <c:pt idx="4">
                  <c:v>1.7</c:v>
                </c:pt>
                <c:pt idx="5">
                  <c:v>1.04</c:v>
                </c:pt>
              </c:numCache>
            </c:numRef>
          </c:val>
        </c:ser>
        <c:ser>
          <c:idx val="1"/>
          <c:order val="1"/>
          <c:tx>
            <c:strRef>
              <c:f>Лист3!$N$58</c:f>
              <c:strCache>
                <c:ptCount val="1"/>
                <c:pt idx="0">
                  <c:v>приставочных</c:v>
                </c:pt>
              </c:strCache>
            </c:strRef>
          </c:tx>
          <c:dLbls>
            <c:showVal val="1"/>
          </c:dLbls>
          <c:cat>
            <c:strRef>
              <c:f>Лист3!$L$59:$L$64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итого</c:v>
                </c:pt>
              </c:strCache>
            </c:strRef>
          </c:cat>
          <c:val>
            <c:numRef>
              <c:f>Лист3!$N$59:$N$64</c:f>
              <c:numCache>
                <c:formatCode>General</c:formatCode>
                <c:ptCount val="6"/>
                <c:pt idx="0">
                  <c:v>4</c:v>
                </c:pt>
                <c:pt idx="1">
                  <c:v>3.8</c:v>
                </c:pt>
                <c:pt idx="2">
                  <c:v>7.2</c:v>
                </c:pt>
                <c:pt idx="3">
                  <c:v>8.8000000000000007</c:v>
                </c:pt>
                <c:pt idx="4">
                  <c:v>9.8000000000000007</c:v>
                </c:pt>
                <c:pt idx="5">
                  <c:v>7.67</c:v>
                </c:pt>
              </c:numCache>
            </c:numRef>
          </c:val>
        </c:ser>
        <c:ser>
          <c:idx val="2"/>
          <c:order val="2"/>
          <c:tx>
            <c:strRef>
              <c:f>Лист3!$O$58</c:f>
              <c:strCache>
                <c:ptCount val="1"/>
                <c:pt idx="0">
                  <c:v>итого</c:v>
                </c:pt>
              </c:strCache>
            </c:strRef>
          </c:tx>
          <c:dLbls>
            <c:showVal val="1"/>
          </c:dLbls>
          <c:cat>
            <c:strRef>
              <c:f>Лист3!$L$59:$L$64</c:f>
              <c:strCach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итого</c:v>
                </c:pt>
              </c:strCache>
            </c:strRef>
          </c:cat>
          <c:val>
            <c:numRef>
              <c:f>Лист3!$O$59:$O$64</c:f>
              <c:numCache>
                <c:formatCode>General</c:formatCode>
                <c:ptCount val="6"/>
                <c:pt idx="0">
                  <c:v>4</c:v>
                </c:pt>
                <c:pt idx="1">
                  <c:v>3.8</c:v>
                </c:pt>
                <c:pt idx="2">
                  <c:v>7.95</c:v>
                </c:pt>
                <c:pt idx="3">
                  <c:v>10.3</c:v>
                </c:pt>
                <c:pt idx="4">
                  <c:v>11.5</c:v>
                </c:pt>
                <c:pt idx="5">
                  <c:v>8.7100000000000009</c:v>
                </c:pt>
              </c:numCache>
            </c:numRef>
          </c:val>
        </c:ser>
        <c:axId val="108751872"/>
        <c:axId val="111514752"/>
        <c:axId val="104834816"/>
      </c:area3DChart>
      <c:catAx>
        <c:axId val="108751872"/>
        <c:scaling>
          <c:orientation val="minMax"/>
        </c:scaling>
        <c:axPos val="b"/>
        <c:tickLblPos val="nextTo"/>
        <c:crossAx val="111514752"/>
        <c:crosses val="autoZero"/>
        <c:auto val="1"/>
        <c:lblAlgn val="ctr"/>
        <c:lblOffset val="100"/>
      </c:catAx>
      <c:valAx>
        <c:axId val="111514752"/>
        <c:scaling>
          <c:orientation val="minMax"/>
        </c:scaling>
        <c:axPos val="l"/>
        <c:majorGridlines/>
        <c:numFmt formatCode="General" sourceLinked="1"/>
        <c:tickLblPos val="nextTo"/>
        <c:crossAx val="108751872"/>
        <c:crosses val="autoZero"/>
        <c:crossBetween val="midCat"/>
      </c:valAx>
      <c:serAx>
        <c:axId val="104834816"/>
        <c:scaling>
          <c:orientation val="minMax"/>
        </c:scaling>
        <c:axPos val="b"/>
        <c:tickLblPos val="nextTo"/>
        <c:crossAx val="111514752"/>
        <c:crosses val="autoZero"/>
      </c:ser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0986001749781277E-2"/>
          <c:y val="2.5714285714285714E-2"/>
          <c:w val="0.67301093613298335"/>
          <c:h val="0.84149695573767569"/>
        </c:manualLayout>
      </c:layout>
      <c:barChart>
        <c:barDir val="col"/>
        <c:grouping val="clustered"/>
        <c:ser>
          <c:idx val="0"/>
          <c:order val="0"/>
          <c:tx>
            <c:strRef>
              <c:f>Лист3!$J$14</c:f>
              <c:strCache>
                <c:ptCount val="1"/>
                <c:pt idx="0">
                  <c:v>начало</c:v>
                </c:pt>
              </c:strCache>
            </c:strRef>
          </c:tx>
          <c:dLbls>
            <c:showVal val="1"/>
          </c:dLbls>
          <c:cat>
            <c:numRef>
              <c:f>Лист3!$I$15:$I$19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Лист3!$J$15:$J$19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26</c:v>
                </c:pt>
                <c:pt idx="4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Лист3!$K$14</c:f>
              <c:strCache>
                <c:ptCount val="1"/>
                <c:pt idx="0">
                  <c:v>продолжение</c:v>
                </c:pt>
              </c:strCache>
            </c:strRef>
          </c:tx>
          <c:dLbls>
            <c:showVal val="1"/>
          </c:dLbls>
          <c:cat>
            <c:numRef>
              <c:f>Лист3!$I$15:$I$19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Лист3!$K$15:$K$19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Лист3!$L$14</c:f>
              <c:strCache>
                <c:ptCount val="1"/>
                <c:pt idx="0">
                  <c:v>завершение</c:v>
                </c:pt>
              </c:strCache>
            </c:strRef>
          </c:tx>
          <c:dLbls>
            <c:showVal val="1"/>
          </c:dLbls>
          <c:cat>
            <c:numRef>
              <c:f>Лист3!$I$15:$I$19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Лист3!$L$15:$L$19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axId val="85369600"/>
        <c:axId val="90336256"/>
      </c:barChart>
      <c:catAx>
        <c:axId val="85369600"/>
        <c:scaling>
          <c:orientation val="minMax"/>
        </c:scaling>
        <c:axPos val="b"/>
        <c:numFmt formatCode="General" sourceLinked="1"/>
        <c:tickLblPos val="nextTo"/>
        <c:crossAx val="90336256"/>
        <c:crosses val="autoZero"/>
        <c:auto val="1"/>
        <c:lblAlgn val="ctr"/>
        <c:lblOffset val="100"/>
      </c:catAx>
      <c:valAx>
        <c:axId val="90336256"/>
        <c:scaling>
          <c:orientation val="minMax"/>
        </c:scaling>
        <c:axPos val="l"/>
        <c:majorGridlines/>
        <c:numFmt formatCode="General" sourceLinked="1"/>
        <c:tickLblPos val="nextTo"/>
        <c:crossAx val="8536960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Лист2!$D$1</c:f>
              <c:strCache>
                <c:ptCount val="1"/>
                <c:pt idx="0">
                  <c:v>начать/начинать</c:v>
                </c:pt>
              </c:strCache>
            </c:strRef>
          </c:tx>
          <c:cat>
            <c:strRef>
              <c:f>Лист2!$C$2:$C$33</c:f>
              <c:strCache>
                <c:ptCount val="32"/>
                <c:pt idx="0">
                  <c:v>4,7.48</c:v>
                </c:pt>
                <c:pt idx="1">
                  <c:v>4,8.16</c:v>
                </c:pt>
                <c:pt idx="2">
                  <c:v>4,8.52 </c:v>
                </c:pt>
                <c:pt idx="3">
                  <c:v>4,9.50 </c:v>
                </c:pt>
                <c:pt idx="4">
                  <c:v>4,11.55</c:v>
                </c:pt>
                <c:pt idx="5">
                  <c:v>5,0.44</c:v>
                </c:pt>
                <c:pt idx="6">
                  <c:v>5,3.26</c:v>
                </c:pt>
                <c:pt idx="7">
                  <c:v>5,4.57</c:v>
                </c:pt>
                <c:pt idx="8">
                  <c:v>5,6.31</c:v>
                </c:pt>
                <c:pt idx="9">
                  <c:v>5,6.40 </c:v>
                </c:pt>
                <c:pt idx="10">
                  <c:v>5,11.25</c:v>
                </c:pt>
                <c:pt idx="11">
                  <c:v>5,11.8</c:v>
                </c:pt>
                <c:pt idx="12">
                  <c:v>6,0.34</c:v>
                </c:pt>
                <c:pt idx="13">
                  <c:v>6,0.9</c:v>
                </c:pt>
                <c:pt idx="14">
                  <c:v>6,2.12</c:v>
                </c:pt>
                <c:pt idx="15">
                  <c:v>6,3.14</c:v>
                </c:pt>
                <c:pt idx="16">
                  <c:v>6,3.15</c:v>
                </c:pt>
                <c:pt idx="17">
                  <c:v>6,4.17</c:v>
                </c:pt>
                <c:pt idx="18">
                  <c:v>6,5.20</c:v>
                </c:pt>
                <c:pt idx="19">
                  <c:v>6,8.31</c:v>
                </c:pt>
                <c:pt idx="20">
                  <c:v>6,10.4</c:v>
                </c:pt>
                <c:pt idx="21">
                  <c:v>6,10.6</c:v>
                </c:pt>
                <c:pt idx="22">
                  <c:v>6,11.11</c:v>
                </c:pt>
                <c:pt idx="23">
                  <c:v>6,11.7</c:v>
                </c:pt>
                <c:pt idx="24">
                  <c:v>6,11.8</c:v>
                </c:pt>
                <c:pt idx="25">
                  <c:v>7,0.30</c:v>
                </c:pt>
                <c:pt idx="26">
                  <c:v>7,1.14</c:v>
                </c:pt>
                <c:pt idx="27">
                  <c:v>7,1.32</c:v>
                </c:pt>
                <c:pt idx="28">
                  <c:v>7,1.37</c:v>
                </c:pt>
                <c:pt idx="29">
                  <c:v>7,2.17</c:v>
                </c:pt>
                <c:pt idx="30">
                  <c:v>7,2.19</c:v>
                </c:pt>
                <c:pt idx="31">
                  <c:v>7,5.22</c:v>
                </c:pt>
              </c:strCache>
            </c:strRef>
          </c:cat>
          <c:val>
            <c:numRef>
              <c:f>Лист2!$D$2:$D$33</c:f>
              <c:numCache>
                <c:formatCode>General</c:formatCode>
                <c:ptCount val="32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3</c:v>
                </c:pt>
                <c:pt idx="24">
                  <c:v>2</c:v>
                </c:pt>
                <c:pt idx="25">
                  <c:v>3</c:v>
                </c:pt>
                <c:pt idx="26">
                  <c:v>3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4</c:v>
                </c:pt>
                <c:pt idx="31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Лист2!$E$1</c:f>
              <c:strCache>
                <c:ptCount val="1"/>
                <c:pt idx="0">
                  <c:v>стать</c:v>
                </c:pt>
              </c:strCache>
            </c:strRef>
          </c:tx>
          <c:cat>
            <c:strRef>
              <c:f>Лист2!$C$2:$C$33</c:f>
              <c:strCache>
                <c:ptCount val="32"/>
                <c:pt idx="0">
                  <c:v>4,7.48</c:v>
                </c:pt>
                <c:pt idx="1">
                  <c:v>4,8.16</c:v>
                </c:pt>
                <c:pt idx="2">
                  <c:v>4,8.52 </c:v>
                </c:pt>
                <c:pt idx="3">
                  <c:v>4,9.50 </c:v>
                </c:pt>
                <c:pt idx="4">
                  <c:v>4,11.55</c:v>
                </c:pt>
                <c:pt idx="5">
                  <c:v>5,0.44</c:v>
                </c:pt>
                <c:pt idx="6">
                  <c:v>5,3.26</c:v>
                </c:pt>
                <c:pt idx="7">
                  <c:v>5,4.57</c:v>
                </c:pt>
                <c:pt idx="8">
                  <c:v>5,6.31</c:v>
                </c:pt>
                <c:pt idx="9">
                  <c:v>5,6.40 </c:v>
                </c:pt>
                <c:pt idx="10">
                  <c:v>5,11.25</c:v>
                </c:pt>
                <c:pt idx="11">
                  <c:v>5,11.8</c:v>
                </c:pt>
                <c:pt idx="12">
                  <c:v>6,0.34</c:v>
                </c:pt>
                <c:pt idx="13">
                  <c:v>6,0.9</c:v>
                </c:pt>
                <c:pt idx="14">
                  <c:v>6,2.12</c:v>
                </c:pt>
                <c:pt idx="15">
                  <c:v>6,3.14</c:v>
                </c:pt>
                <c:pt idx="16">
                  <c:v>6,3.15</c:v>
                </c:pt>
                <c:pt idx="17">
                  <c:v>6,4.17</c:v>
                </c:pt>
                <c:pt idx="18">
                  <c:v>6,5.20</c:v>
                </c:pt>
                <c:pt idx="19">
                  <c:v>6,8.31</c:v>
                </c:pt>
                <c:pt idx="20">
                  <c:v>6,10.4</c:v>
                </c:pt>
                <c:pt idx="21">
                  <c:v>6,10.6</c:v>
                </c:pt>
                <c:pt idx="22">
                  <c:v>6,11.11</c:v>
                </c:pt>
                <c:pt idx="23">
                  <c:v>6,11.7</c:v>
                </c:pt>
                <c:pt idx="24">
                  <c:v>6,11.8</c:v>
                </c:pt>
                <c:pt idx="25">
                  <c:v>7,0.30</c:v>
                </c:pt>
                <c:pt idx="26">
                  <c:v>7,1.14</c:v>
                </c:pt>
                <c:pt idx="27">
                  <c:v>7,1.32</c:v>
                </c:pt>
                <c:pt idx="28">
                  <c:v>7,1.37</c:v>
                </c:pt>
                <c:pt idx="29">
                  <c:v>7,2.17</c:v>
                </c:pt>
                <c:pt idx="30">
                  <c:v>7,2.19</c:v>
                </c:pt>
                <c:pt idx="31">
                  <c:v>7,5.22</c:v>
                </c:pt>
              </c:strCache>
            </c:strRef>
          </c:cat>
          <c:val>
            <c:numRef>
              <c:f>Лист2!$E$2:$E$33</c:f>
              <c:numCache>
                <c:formatCode>General</c:formatCode>
                <c:ptCount val="3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6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5</c:v>
                </c:pt>
                <c:pt idx="15">
                  <c:v>0</c:v>
                </c:pt>
                <c:pt idx="16">
                  <c:v>0</c:v>
                </c:pt>
                <c:pt idx="17">
                  <c:v>3</c:v>
                </c:pt>
                <c:pt idx="18">
                  <c:v>4</c:v>
                </c:pt>
                <c:pt idx="19">
                  <c:v>0</c:v>
                </c:pt>
                <c:pt idx="20">
                  <c:v>3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Лист2!$F$1</c:f>
              <c:strCache>
                <c:ptCount val="1"/>
                <c:pt idx="0">
                  <c:v>продолжить/продолжать</c:v>
                </c:pt>
              </c:strCache>
            </c:strRef>
          </c:tx>
          <c:cat>
            <c:strRef>
              <c:f>Лист2!$C$2:$C$33</c:f>
              <c:strCache>
                <c:ptCount val="32"/>
                <c:pt idx="0">
                  <c:v>4,7.48</c:v>
                </c:pt>
                <c:pt idx="1">
                  <c:v>4,8.16</c:v>
                </c:pt>
                <c:pt idx="2">
                  <c:v>4,8.52 </c:v>
                </c:pt>
                <c:pt idx="3">
                  <c:v>4,9.50 </c:v>
                </c:pt>
                <c:pt idx="4">
                  <c:v>4,11.55</c:v>
                </c:pt>
                <c:pt idx="5">
                  <c:v>5,0.44</c:v>
                </c:pt>
                <c:pt idx="6">
                  <c:v>5,3.26</c:v>
                </c:pt>
                <c:pt idx="7">
                  <c:v>5,4.57</c:v>
                </c:pt>
                <c:pt idx="8">
                  <c:v>5,6.31</c:v>
                </c:pt>
                <c:pt idx="9">
                  <c:v>5,6.40 </c:v>
                </c:pt>
                <c:pt idx="10">
                  <c:v>5,11.25</c:v>
                </c:pt>
                <c:pt idx="11">
                  <c:v>5,11.8</c:v>
                </c:pt>
                <c:pt idx="12">
                  <c:v>6,0.34</c:v>
                </c:pt>
                <c:pt idx="13">
                  <c:v>6,0.9</c:v>
                </c:pt>
                <c:pt idx="14">
                  <c:v>6,2.12</c:v>
                </c:pt>
                <c:pt idx="15">
                  <c:v>6,3.14</c:v>
                </c:pt>
                <c:pt idx="16">
                  <c:v>6,3.15</c:v>
                </c:pt>
                <c:pt idx="17">
                  <c:v>6,4.17</c:v>
                </c:pt>
                <c:pt idx="18">
                  <c:v>6,5.20</c:v>
                </c:pt>
                <c:pt idx="19">
                  <c:v>6,8.31</c:v>
                </c:pt>
                <c:pt idx="20">
                  <c:v>6,10.4</c:v>
                </c:pt>
                <c:pt idx="21">
                  <c:v>6,10.6</c:v>
                </c:pt>
                <c:pt idx="22">
                  <c:v>6,11.11</c:v>
                </c:pt>
                <c:pt idx="23">
                  <c:v>6,11.7</c:v>
                </c:pt>
                <c:pt idx="24">
                  <c:v>6,11.8</c:v>
                </c:pt>
                <c:pt idx="25">
                  <c:v>7,0.30</c:v>
                </c:pt>
                <c:pt idx="26">
                  <c:v>7,1.14</c:v>
                </c:pt>
                <c:pt idx="27">
                  <c:v>7,1.32</c:v>
                </c:pt>
                <c:pt idx="28">
                  <c:v>7,1.37</c:v>
                </c:pt>
                <c:pt idx="29">
                  <c:v>7,2.17</c:v>
                </c:pt>
                <c:pt idx="30">
                  <c:v>7,2.19</c:v>
                </c:pt>
                <c:pt idx="31">
                  <c:v>7,5.22</c:v>
                </c:pt>
              </c:strCache>
            </c:strRef>
          </c:cat>
          <c:val>
            <c:numRef>
              <c:f>Лист2!$F$2:$F$33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Лист2!$G$1</c:f>
              <c:strCache>
                <c:ptCount val="1"/>
                <c:pt idx="0">
                  <c:v>перестать</c:v>
                </c:pt>
              </c:strCache>
            </c:strRef>
          </c:tx>
          <c:cat>
            <c:strRef>
              <c:f>Лист2!$C$2:$C$33</c:f>
              <c:strCache>
                <c:ptCount val="32"/>
                <c:pt idx="0">
                  <c:v>4,7.48</c:v>
                </c:pt>
                <c:pt idx="1">
                  <c:v>4,8.16</c:v>
                </c:pt>
                <c:pt idx="2">
                  <c:v>4,8.52 </c:v>
                </c:pt>
                <c:pt idx="3">
                  <c:v>4,9.50 </c:v>
                </c:pt>
                <c:pt idx="4">
                  <c:v>4,11.55</c:v>
                </c:pt>
                <c:pt idx="5">
                  <c:v>5,0.44</c:v>
                </c:pt>
                <c:pt idx="6">
                  <c:v>5,3.26</c:v>
                </c:pt>
                <c:pt idx="7">
                  <c:v>5,4.57</c:v>
                </c:pt>
                <c:pt idx="8">
                  <c:v>5,6.31</c:v>
                </c:pt>
                <c:pt idx="9">
                  <c:v>5,6.40 </c:v>
                </c:pt>
                <c:pt idx="10">
                  <c:v>5,11.25</c:v>
                </c:pt>
                <c:pt idx="11">
                  <c:v>5,11.8</c:v>
                </c:pt>
                <c:pt idx="12">
                  <c:v>6,0.34</c:v>
                </c:pt>
                <c:pt idx="13">
                  <c:v>6,0.9</c:v>
                </c:pt>
                <c:pt idx="14">
                  <c:v>6,2.12</c:v>
                </c:pt>
                <c:pt idx="15">
                  <c:v>6,3.14</c:v>
                </c:pt>
                <c:pt idx="16">
                  <c:v>6,3.15</c:v>
                </c:pt>
                <c:pt idx="17">
                  <c:v>6,4.17</c:v>
                </c:pt>
                <c:pt idx="18">
                  <c:v>6,5.20</c:v>
                </c:pt>
                <c:pt idx="19">
                  <c:v>6,8.31</c:v>
                </c:pt>
                <c:pt idx="20">
                  <c:v>6,10.4</c:v>
                </c:pt>
                <c:pt idx="21">
                  <c:v>6,10.6</c:v>
                </c:pt>
                <c:pt idx="22">
                  <c:v>6,11.11</c:v>
                </c:pt>
                <c:pt idx="23">
                  <c:v>6,11.7</c:v>
                </c:pt>
                <c:pt idx="24">
                  <c:v>6,11.8</c:v>
                </c:pt>
                <c:pt idx="25">
                  <c:v>7,0.30</c:v>
                </c:pt>
                <c:pt idx="26">
                  <c:v>7,1.14</c:v>
                </c:pt>
                <c:pt idx="27">
                  <c:v>7,1.32</c:v>
                </c:pt>
                <c:pt idx="28">
                  <c:v>7,1.37</c:v>
                </c:pt>
                <c:pt idx="29">
                  <c:v>7,2.17</c:v>
                </c:pt>
                <c:pt idx="30">
                  <c:v>7,2.19</c:v>
                </c:pt>
                <c:pt idx="31">
                  <c:v>7,5.22</c:v>
                </c:pt>
              </c:strCache>
            </c:strRef>
          </c:cat>
          <c:val>
            <c:numRef>
              <c:f>Лист2!$G$2:$G$33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marker val="1"/>
        <c:axId val="95669248"/>
        <c:axId val="105150720"/>
      </c:lineChart>
      <c:catAx>
        <c:axId val="95669248"/>
        <c:scaling>
          <c:orientation val="minMax"/>
        </c:scaling>
        <c:axPos val="b"/>
        <c:tickLblPos val="nextTo"/>
        <c:crossAx val="105150720"/>
        <c:crosses val="autoZero"/>
        <c:auto val="1"/>
        <c:lblAlgn val="ctr"/>
        <c:lblOffset val="100"/>
      </c:catAx>
      <c:valAx>
        <c:axId val="105150720"/>
        <c:scaling>
          <c:orientation val="minMax"/>
        </c:scaling>
        <c:axPos val="l"/>
        <c:majorGridlines/>
        <c:numFmt formatCode="General" sourceLinked="1"/>
        <c:tickLblPos val="nextTo"/>
        <c:crossAx val="956692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3944444444444442E-2"/>
          <c:y val="2.6249999999999999E-2"/>
          <c:w val="0.61695538057742783"/>
          <c:h val="0.83819480898221055"/>
        </c:manualLayout>
      </c:layout>
      <c:barChart>
        <c:barDir val="col"/>
        <c:grouping val="clustered"/>
        <c:ser>
          <c:idx val="0"/>
          <c:order val="0"/>
          <c:tx>
            <c:strRef>
              <c:f>Лист3!$M$70</c:f>
              <c:strCache>
                <c:ptCount val="1"/>
                <c:pt idx="0">
                  <c:v>за- (начало)</c:v>
                </c:pt>
              </c:strCache>
            </c:strRef>
          </c:tx>
          <c:cat>
            <c:numRef>
              <c:f>Лист3!$L$71:$L$75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Лист3!$M$71:$M$75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17</c:v>
                </c:pt>
                <c:pt idx="3">
                  <c:v>30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Лист3!$N$70</c:f>
              <c:strCache>
                <c:ptCount val="1"/>
                <c:pt idx="0">
                  <c:v>по- (начало)</c:v>
                </c:pt>
              </c:strCache>
            </c:strRef>
          </c:tx>
          <c:cat>
            <c:numRef>
              <c:f>Лист3!$L$71:$L$75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Лист3!$N$71:$N$75</c:f>
              <c:numCache>
                <c:formatCode>General</c:formatCode>
                <c:ptCount val="5"/>
                <c:pt idx="0">
                  <c:v>1</c:v>
                </c:pt>
                <c:pt idx="1">
                  <c:v>29</c:v>
                </c:pt>
                <c:pt idx="2">
                  <c:v>87</c:v>
                </c:pt>
                <c:pt idx="3">
                  <c:v>108</c:v>
                </c:pt>
                <c:pt idx="4">
                  <c:v>97</c:v>
                </c:pt>
              </c:numCache>
            </c:numRef>
          </c:val>
        </c:ser>
        <c:ser>
          <c:idx val="2"/>
          <c:order val="2"/>
          <c:tx>
            <c:strRef>
              <c:f>Лист3!$O$70</c:f>
              <c:strCache>
                <c:ptCount val="1"/>
                <c:pt idx="0">
                  <c:v>по- (временная ограниченность)</c:v>
                </c:pt>
              </c:strCache>
            </c:strRef>
          </c:tx>
          <c:cat>
            <c:numRef>
              <c:f>Лист3!$L$71:$L$75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Лист3!$O$71:$O$75</c:f>
              <c:numCache>
                <c:formatCode>General</c:formatCode>
                <c:ptCount val="5"/>
                <c:pt idx="0">
                  <c:v>12</c:v>
                </c:pt>
                <c:pt idx="1">
                  <c:v>8</c:v>
                </c:pt>
                <c:pt idx="2">
                  <c:v>12</c:v>
                </c:pt>
                <c:pt idx="3">
                  <c:v>22</c:v>
                </c:pt>
                <c:pt idx="4">
                  <c:v>39</c:v>
                </c:pt>
              </c:numCache>
            </c:numRef>
          </c:val>
        </c:ser>
        <c:axId val="91789568"/>
        <c:axId val="91794048"/>
      </c:barChart>
      <c:catAx>
        <c:axId val="91789568"/>
        <c:scaling>
          <c:orientation val="minMax"/>
        </c:scaling>
        <c:axPos val="b"/>
        <c:numFmt formatCode="General" sourceLinked="1"/>
        <c:tickLblPos val="nextTo"/>
        <c:crossAx val="91794048"/>
        <c:crosses val="autoZero"/>
        <c:auto val="1"/>
        <c:lblAlgn val="ctr"/>
        <c:lblOffset val="100"/>
      </c:catAx>
      <c:valAx>
        <c:axId val="91794048"/>
        <c:scaling>
          <c:orientation val="minMax"/>
        </c:scaling>
        <c:axPos val="l"/>
        <c:majorGridlines/>
        <c:numFmt formatCode="General" sourceLinked="1"/>
        <c:tickLblPos val="nextTo"/>
        <c:crossAx val="917895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Лист3!$I$23</c:f>
              <c:strCache>
                <c:ptCount val="1"/>
                <c:pt idx="0">
                  <c:v>начало</c:v>
                </c:pt>
              </c:strCache>
            </c:strRef>
          </c:tx>
          <c:cat>
            <c:numRef>
              <c:f>Лист3!$H$24:$H$28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Лист3!$I$24:$I$28</c:f>
              <c:numCache>
                <c:formatCode>General</c:formatCode>
                <c:ptCount val="5"/>
                <c:pt idx="0">
                  <c:v>20</c:v>
                </c:pt>
                <c:pt idx="1">
                  <c:v>79</c:v>
                </c:pt>
                <c:pt idx="2">
                  <c:v>89</c:v>
                </c:pt>
                <c:pt idx="3">
                  <c:v>88</c:v>
                </c:pt>
                <c:pt idx="4">
                  <c:v>79.5</c:v>
                </c:pt>
              </c:numCache>
            </c:numRef>
          </c:val>
        </c:ser>
        <c:ser>
          <c:idx val="1"/>
          <c:order val="1"/>
          <c:tx>
            <c:strRef>
              <c:f>Лист3!$J$23</c:f>
              <c:strCache>
                <c:ptCount val="1"/>
                <c:pt idx="0">
                  <c:v>продолжение</c:v>
                </c:pt>
              </c:strCache>
            </c:strRef>
          </c:tx>
          <c:cat>
            <c:numRef>
              <c:f>Лист3!$H$24:$H$28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Лист3!$J$24:$J$28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1.6</c:v>
                </c:pt>
                <c:pt idx="3">
                  <c:v>0</c:v>
                </c:pt>
                <c:pt idx="4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Лист3!$K$23</c:f>
              <c:strCache>
                <c:ptCount val="1"/>
                <c:pt idx="0">
                  <c:v>завершение</c:v>
                </c:pt>
              </c:strCache>
            </c:strRef>
          </c:tx>
          <c:cat>
            <c:numRef>
              <c:f>Лист3!$H$24:$H$28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Лист3!$K$24:$K$28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0.3</c:v>
                </c:pt>
                <c:pt idx="4">
                  <c:v>0.5</c:v>
                </c:pt>
              </c:numCache>
            </c:numRef>
          </c:val>
        </c:ser>
        <c:ser>
          <c:idx val="3"/>
          <c:order val="3"/>
          <c:tx>
            <c:strRef>
              <c:f>Лист3!$L$23</c:f>
              <c:strCache>
                <c:ptCount val="1"/>
                <c:pt idx="0">
                  <c:v>ограниченность</c:v>
                </c:pt>
              </c:strCache>
            </c:strRef>
          </c:tx>
          <c:cat>
            <c:numRef>
              <c:f>Лист3!$H$24:$H$28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Лист3!$L$24:$L$28</c:f>
              <c:numCache>
                <c:formatCode>General</c:formatCode>
                <c:ptCount val="5"/>
                <c:pt idx="0">
                  <c:v>80</c:v>
                </c:pt>
                <c:pt idx="1">
                  <c:v>21</c:v>
                </c:pt>
                <c:pt idx="2">
                  <c:v>9.4</c:v>
                </c:pt>
                <c:pt idx="3">
                  <c:v>11.7</c:v>
                </c:pt>
                <c:pt idx="4">
                  <c:v>19.5</c:v>
                </c:pt>
              </c:numCache>
            </c:numRef>
          </c:val>
        </c:ser>
        <c:axId val="90240128"/>
        <c:axId val="90333184"/>
      </c:barChart>
      <c:catAx>
        <c:axId val="90240128"/>
        <c:scaling>
          <c:orientation val="minMax"/>
        </c:scaling>
        <c:axPos val="b"/>
        <c:numFmt formatCode="General" sourceLinked="1"/>
        <c:tickLblPos val="nextTo"/>
        <c:crossAx val="90333184"/>
        <c:crosses val="autoZero"/>
        <c:auto val="1"/>
        <c:lblAlgn val="ctr"/>
        <c:lblOffset val="100"/>
      </c:catAx>
      <c:valAx>
        <c:axId val="90333184"/>
        <c:scaling>
          <c:orientation val="minMax"/>
        </c:scaling>
        <c:axPos val="l"/>
        <c:majorGridlines/>
        <c:numFmt formatCode="General" sourceLinked="1"/>
        <c:tickLblPos val="nextTo"/>
        <c:crossAx val="90240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Лист3!$C$104</c:f>
              <c:strCache>
                <c:ptCount val="1"/>
                <c:pt idx="0">
                  <c:v>глагол</c:v>
                </c:pt>
              </c:strCache>
            </c:strRef>
          </c:tx>
          <c:cat>
            <c:numRef>
              <c:f>Лист3!$B$105:$B$109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Лист3!$C$105:$C$109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16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Лист3!$D$104</c:f>
              <c:strCache>
                <c:ptCount val="1"/>
                <c:pt idx="0">
                  <c:v>за-</c:v>
                </c:pt>
              </c:strCache>
            </c:strRef>
          </c:tx>
          <c:cat>
            <c:numRef>
              <c:f>Лист3!$B$105:$B$109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Лист3!$D$105:$D$109</c:f>
              <c:numCache>
                <c:formatCode>General</c:formatCode>
                <c:ptCount val="5"/>
                <c:pt idx="0">
                  <c:v>67</c:v>
                </c:pt>
                <c:pt idx="1">
                  <c:v>3</c:v>
                </c:pt>
                <c:pt idx="2">
                  <c:v>15</c:v>
                </c:pt>
                <c:pt idx="3">
                  <c:v>18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Лист3!$E$104</c:f>
              <c:strCache>
                <c:ptCount val="1"/>
                <c:pt idx="0">
                  <c:v>по-</c:v>
                </c:pt>
              </c:strCache>
            </c:strRef>
          </c:tx>
          <c:cat>
            <c:numRef>
              <c:f>Лист3!$B$105:$B$109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Лист3!$E$105:$E$109</c:f>
              <c:numCache>
                <c:formatCode>General</c:formatCode>
                <c:ptCount val="5"/>
                <c:pt idx="0">
                  <c:v>33</c:v>
                </c:pt>
                <c:pt idx="1">
                  <c:v>97</c:v>
                </c:pt>
                <c:pt idx="2">
                  <c:v>76</c:v>
                </c:pt>
                <c:pt idx="3">
                  <c:v>66</c:v>
                </c:pt>
                <c:pt idx="4">
                  <c:v>61</c:v>
                </c:pt>
              </c:numCache>
            </c:numRef>
          </c:val>
        </c:ser>
        <c:axId val="93486080"/>
        <c:axId val="93518848"/>
      </c:barChart>
      <c:catAx>
        <c:axId val="93486080"/>
        <c:scaling>
          <c:orientation val="minMax"/>
        </c:scaling>
        <c:axPos val="b"/>
        <c:numFmt formatCode="General" sourceLinked="1"/>
        <c:tickLblPos val="nextTo"/>
        <c:crossAx val="93518848"/>
        <c:crosses val="autoZero"/>
        <c:auto val="1"/>
        <c:lblAlgn val="ctr"/>
        <c:lblOffset val="100"/>
      </c:catAx>
      <c:valAx>
        <c:axId val="93518848"/>
        <c:scaling>
          <c:orientation val="minMax"/>
        </c:scaling>
        <c:axPos val="l"/>
        <c:majorGridlines/>
        <c:numFmt formatCode="General" sourceLinked="1"/>
        <c:tickLblPos val="nextTo"/>
        <c:crossAx val="9348608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cat>
            <c:strRef>
              <c:f>Лист3!$S$59:$S$62</c:f>
              <c:strCache>
                <c:ptCount val="4"/>
                <c:pt idx="0">
                  <c:v>по- (временная ограниченность)</c:v>
                </c:pt>
                <c:pt idx="1">
                  <c:v>по- (начало)</c:v>
                </c:pt>
                <c:pt idx="2">
                  <c:v>за- (начало)</c:v>
                </c:pt>
                <c:pt idx="3">
                  <c:v>глаголы</c:v>
                </c:pt>
              </c:strCache>
            </c:strRef>
          </c:cat>
          <c:val>
            <c:numRef>
              <c:f>Лист3!$T$59:$T$62</c:f>
              <c:numCache>
                <c:formatCode>General</c:formatCode>
                <c:ptCount val="4"/>
                <c:pt idx="0">
                  <c:v>3.1</c:v>
                </c:pt>
                <c:pt idx="1">
                  <c:v>3.2</c:v>
                </c:pt>
                <c:pt idx="2">
                  <c:v>1.2</c:v>
                </c:pt>
                <c:pt idx="3">
                  <c:v>2.5</c:v>
                </c:pt>
              </c:numCache>
            </c:numRef>
          </c:val>
        </c:ser>
        <c:overlap val="100"/>
        <c:axId val="85338368"/>
        <c:axId val="90240896"/>
      </c:barChart>
      <c:catAx>
        <c:axId val="85338368"/>
        <c:scaling>
          <c:orientation val="minMax"/>
        </c:scaling>
        <c:axPos val="b"/>
        <c:tickLblPos val="nextTo"/>
        <c:crossAx val="90240896"/>
        <c:crosses val="autoZero"/>
        <c:auto val="1"/>
        <c:lblAlgn val="ctr"/>
        <c:lblOffset val="100"/>
      </c:catAx>
      <c:valAx>
        <c:axId val="90240896"/>
        <c:scaling>
          <c:orientation val="minMax"/>
        </c:scaling>
        <c:axPos val="l"/>
        <c:majorGridlines/>
        <c:numFmt formatCode="General" sourceLinked="1"/>
        <c:tickLblPos val="nextTo"/>
        <c:crossAx val="85338368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C25319-46E8-450A-9CC6-0AB784ABB4A2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4F0043B-30BF-4468-A28D-48D9B5ED78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Фазовые глаголы в детской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Полина Эйсмонт</a:t>
            </a:r>
          </a:p>
          <a:p>
            <a:r>
              <a:rPr lang="ru-RU" dirty="0" smtClean="0"/>
              <a:t>Санкт-Петербургский государственный университет аэрокосмического приборостроения</a:t>
            </a:r>
          </a:p>
          <a:p>
            <a:r>
              <a:rPr lang="en-US" dirty="0" smtClean="0"/>
              <a:t>polina272@hotmail.com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Фазовые глаголы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2"/>
          <a:ext cx="8686800" cy="4899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2483768" y="1772816"/>
            <a:ext cx="3672408" cy="41764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6012160" y="2852936"/>
            <a:ext cx="3131840" cy="30963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51520" y="4869160"/>
            <a:ext cx="302433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Приставочные глаголы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1 группа: заплакать, заплясать; попеть, поразговаривать, потопать</a:t>
            </a:r>
          </a:p>
          <a:p>
            <a:r>
              <a:rPr lang="ru-RU" sz="2000" dirty="0" smtClean="0"/>
              <a:t>2 группа: заплакать, погнаться, потечь; покрутить, попить, посушить</a:t>
            </a:r>
          </a:p>
          <a:p>
            <a:r>
              <a:rPr lang="ru-RU" sz="2000" dirty="0" smtClean="0"/>
              <a:t>3 группа: заговорить, загрустить, поехать, полететь; повилять, </a:t>
            </a:r>
            <a:r>
              <a:rPr lang="ru-RU" sz="2000" dirty="0" err="1" smtClean="0"/>
              <a:t>поиграться</a:t>
            </a:r>
            <a:r>
              <a:rPr lang="ru-RU" sz="2000" dirty="0" smtClean="0"/>
              <a:t>, покидать (разобрал и покидал все кубики)</a:t>
            </a:r>
          </a:p>
          <a:p>
            <a:r>
              <a:rPr lang="ru-RU" sz="2000" dirty="0" smtClean="0"/>
              <a:t>4 группа: забояться, закапать, запрыгать, побежать, полезть; поговорить, погулять, поразбросать, </a:t>
            </a:r>
            <a:r>
              <a:rPr lang="ru-RU" sz="2000" dirty="0" err="1" smtClean="0"/>
              <a:t>поубирать</a:t>
            </a:r>
            <a:endParaRPr lang="ru-RU" sz="2000" dirty="0" smtClean="0"/>
          </a:p>
          <a:p>
            <a:r>
              <a:rPr lang="ru-RU" sz="2000" dirty="0" smtClean="0"/>
              <a:t>5 группа: загрустить, зазвонить, </a:t>
            </a:r>
          </a:p>
          <a:p>
            <a:pPr>
              <a:buNone/>
            </a:pPr>
            <a:r>
              <a:rPr lang="ru-RU" sz="2000" dirty="0" smtClean="0"/>
              <a:t>покатиться, понестись; повилять, </a:t>
            </a:r>
          </a:p>
          <a:p>
            <a:pPr>
              <a:buNone/>
            </a:pPr>
            <a:r>
              <a:rPr lang="ru-RU" sz="2000" dirty="0" smtClean="0"/>
              <a:t>полазить, </a:t>
            </a:r>
            <a:r>
              <a:rPr lang="ru-RU" sz="2000" dirty="0" err="1" smtClean="0"/>
              <a:t>поскользить</a:t>
            </a:r>
            <a:r>
              <a:rPr lang="ru-RU" sz="2000" dirty="0" smtClean="0"/>
              <a:t>, постучать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355976" y="378904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фазы (в 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7579568" cy="452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Начальная фаза (в 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7867600" cy="452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 взрослых?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Начальная фаза:</a:t>
            </a:r>
          </a:p>
          <a:p>
            <a:pPr lvl="1"/>
            <a:r>
              <a:rPr lang="ru-RU" dirty="0" smtClean="0"/>
              <a:t>Начать/начинать, стать, бросаться, кидаться, пойти, решать + приставочные глаголы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Продолжить, надоесть</a:t>
            </a: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067944" y="29249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(1): тип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Фазы выражаются только у активных действий </a:t>
            </a:r>
            <a:r>
              <a:rPr lang="ru-RU" sz="1800" dirty="0" smtClean="0"/>
              <a:t>(</a:t>
            </a:r>
            <a:r>
              <a:rPr lang="ru-RU" sz="1800" dirty="0" smtClean="0"/>
              <a:t>и она потом все кубики </a:t>
            </a:r>
            <a:r>
              <a:rPr lang="ru-RU" sz="1800" b="1" dirty="0" smtClean="0"/>
              <a:t>разбросала</a:t>
            </a:r>
            <a:r>
              <a:rPr lang="ru-RU" sz="1800" dirty="0" smtClean="0"/>
              <a:t> и </a:t>
            </a:r>
            <a:r>
              <a:rPr lang="ru-RU" sz="1800" b="1" dirty="0" smtClean="0"/>
              <a:t>начала</a:t>
            </a:r>
            <a:r>
              <a:rPr lang="ru-RU" sz="1800" dirty="0" smtClean="0"/>
              <a:t> </a:t>
            </a:r>
            <a:r>
              <a:rPr lang="ru-RU" sz="1800" b="1" dirty="0" smtClean="0"/>
              <a:t>играть</a:t>
            </a:r>
            <a:r>
              <a:rPr lang="ru-RU" sz="1800" dirty="0" smtClean="0"/>
              <a:t> в </a:t>
            </a:r>
            <a:r>
              <a:rPr lang="ru-RU" sz="1800" dirty="0" smtClean="0"/>
              <a:t>мяч; они </a:t>
            </a:r>
            <a:r>
              <a:rPr lang="ru-RU" sz="1800" dirty="0" smtClean="0"/>
              <a:t>все </a:t>
            </a:r>
            <a:r>
              <a:rPr lang="ru-RU" sz="1800" b="1" dirty="0" smtClean="0"/>
              <a:t>продолжали</a:t>
            </a:r>
            <a:r>
              <a:rPr lang="ru-RU" sz="1800" dirty="0" smtClean="0"/>
              <a:t> </a:t>
            </a:r>
            <a:r>
              <a:rPr lang="ru-RU" sz="1800" b="1" dirty="0" smtClean="0"/>
              <a:t>стучать</a:t>
            </a:r>
            <a:r>
              <a:rPr lang="ru-RU" sz="1800" dirty="0" smtClean="0"/>
              <a:t> </a:t>
            </a:r>
            <a:r>
              <a:rPr lang="ru-RU" sz="1800" dirty="0" smtClean="0"/>
              <a:t>/; и </a:t>
            </a:r>
            <a:r>
              <a:rPr lang="ru-RU" sz="1800" dirty="0" smtClean="0"/>
              <a:t>он </a:t>
            </a:r>
            <a:r>
              <a:rPr lang="ru-RU" sz="1800" b="1" dirty="0" smtClean="0"/>
              <a:t>перестал</a:t>
            </a:r>
            <a:r>
              <a:rPr lang="ru-RU" sz="1800" dirty="0" smtClean="0"/>
              <a:t> </a:t>
            </a:r>
            <a:r>
              <a:rPr lang="ru-RU" sz="1800" b="1" dirty="0" smtClean="0"/>
              <a:t>крутиться</a:t>
            </a:r>
            <a:r>
              <a:rPr lang="ru-RU" sz="1800" dirty="0" smtClean="0"/>
              <a:t>; кошка </a:t>
            </a:r>
            <a:r>
              <a:rPr lang="ru-RU" sz="1800" b="1" dirty="0" smtClean="0"/>
              <a:t>начала</a:t>
            </a:r>
            <a:r>
              <a:rPr lang="ru-RU" sz="1800" dirty="0" smtClean="0"/>
              <a:t> </a:t>
            </a:r>
            <a:r>
              <a:rPr lang="ru-RU" sz="1800" b="1" dirty="0" smtClean="0"/>
              <a:t>спускаться</a:t>
            </a:r>
            <a:r>
              <a:rPr lang="ru-RU" sz="1800" dirty="0" smtClean="0"/>
              <a:t> </a:t>
            </a:r>
            <a:r>
              <a:rPr lang="ru-RU" sz="1800" dirty="0" smtClean="0"/>
              <a:t>вниз; </a:t>
            </a:r>
            <a:r>
              <a:rPr lang="ru-RU" sz="1800" dirty="0" smtClean="0"/>
              <a:t>и он вы / </a:t>
            </a:r>
            <a:r>
              <a:rPr lang="ru-RU" sz="1800" b="1" dirty="0" smtClean="0"/>
              <a:t>начал</a:t>
            </a:r>
            <a:r>
              <a:rPr lang="ru-RU" sz="1800" dirty="0" smtClean="0"/>
              <a:t> </a:t>
            </a:r>
            <a:r>
              <a:rPr lang="ru-RU" sz="1800" b="1" dirty="0" smtClean="0"/>
              <a:t>выбрасывать</a:t>
            </a:r>
            <a:r>
              <a:rPr lang="ru-RU" sz="1800" dirty="0" smtClean="0"/>
              <a:t> свои кубики и мяч </a:t>
            </a:r>
            <a:r>
              <a:rPr lang="ru-RU" sz="1800" b="1" dirty="0" smtClean="0"/>
              <a:t>выбросил</a:t>
            </a:r>
            <a:r>
              <a:rPr lang="ru-RU" sz="1800" dirty="0" smtClean="0"/>
              <a:t> прямо на часы и они чуть-чуть </a:t>
            </a:r>
            <a:r>
              <a:rPr lang="ru-RU" sz="1800" b="1" dirty="0" smtClean="0"/>
              <a:t>покривились)</a:t>
            </a:r>
            <a:r>
              <a:rPr lang="ru-RU" sz="1800" dirty="0" smtClean="0"/>
              <a:t> </a:t>
            </a:r>
          </a:p>
          <a:p>
            <a:r>
              <a:rPr lang="ru-RU" dirty="0" smtClean="0"/>
              <a:t>По- (начало) – только с глаголами движения</a:t>
            </a:r>
          </a:p>
          <a:p>
            <a:r>
              <a:rPr lang="ru-RU" dirty="0" smtClean="0"/>
              <a:t>По- (временная ограниченность) частотны в младшей группе</a:t>
            </a:r>
          </a:p>
          <a:p>
            <a:pPr lvl="1"/>
            <a:r>
              <a:rPr lang="ru-RU" dirty="0" smtClean="0"/>
              <a:t>«внешний предел» (Бондарко 2002; Гагарина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(2): важность начала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Выражение начальной фазы заметно чаще, чем других фаз</a:t>
            </a:r>
          </a:p>
          <a:p>
            <a:pPr lvl="1"/>
            <a:r>
              <a:rPr lang="ru-RU" dirty="0" smtClean="0"/>
              <a:t>Б</a:t>
            </a:r>
            <a:r>
              <a:rPr lang="en-US" dirty="0" smtClean="0"/>
              <a:t>ó</a:t>
            </a:r>
            <a:r>
              <a:rPr lang="ru-RU" dirty="0" err="1" smtClean="0"/>
              <a:t>льшая</a:t>
            </a:r>
            <a:r>
              <a:rPr lang="ru-RU" dirty="0" smtClean="0"/>
              <a:t> важность начальной фазы (Маслов 1978; Падучева 2001)</a:t>
            </a:r>
          </a:p>
          <a:p>
            <a:pPr lvl="2"/>
            <a:r>
              <a:rPr lang="ru-RU" sz="2100" dirty="0" smtClean="0"/>
              <a:t>и / котик / </a:t>
            </a:r>
            <a:r>
              <a:rPr lang="ru-RU" sz="2100" b="1" dirty="0" smtClean="0"/>
              <a:t>начал</a:t>
            </a:r>
            <a:r>
              <a:rPr lang="ru-RU" sz="2100" dirty="0" smtClean="0"/>
              <a:t> //  все //  и она его / не </a:t>
            </a:r>
            <a:r>
              <a:rPr lang="ru-RU" sz="2100" b="1" dirty="0" smtClean="0"/>
              <a:t>поняла</a:t>
            </a:r>
            <a:r>
              <a:rPr lang="ru-RU" sz="2100" dirty="0" smtClean="0"/>
              <a:t> / они </a:t>
            </a:r>
            <a:r>
              <a:rPr lang="ru-RU" sz="2100" b="1" dirty="0" smtClean="0"/>
              <a:t>начинают</a:t>
            </a:r>
            <a:r>
              <a:rPr lang="ru-RU" sz="2100" dirty="0" smtClean="0"/>
              <a:t> </a:t>
            </a:r>
            <a:r>
              <a:rPr lang="ru-RU" sz="2100" b="1" dirty="0" smtClean="0"/>
              <a:t>прыгать</a:t>
            </a:r>
            <a:r>
              <a:rPr lang="ru-RU" sz="2100" dirty="0" smtClean="0"/>
              <a:t> / </a:t>
            </a:r>
            <a:endParaRPr lang="ru-RU" sz="2100" dirty="0" smtClean="0"/>
          </a:p>
          <a:p>
            <a:pPr lvl="1"/>
            <a:r>
              <a:rPr lang="ru-RU" dirty="0" smtClean="0"/>
              <a:t>Особая коммуникативная функция</a:t>
            </a:r>
          </a:p>
          <a:p>
            <a:pPr lvl="2"/>
            <a:r>
              <a:rPr lang="ru-RU" dirty="0" smtClean="0"/>
              <a:t>Действие имеет причинно-следственную связь с предшествующим событием </a:t>
            </a:r>
            <a:r>
              <a:rPr lang="ru-RU" dirty="0" smtClean="0"/>
              <a:t>(</a:t>
            </a:r>
            <a:r>
              <a:rPr lang="en-US" dirty="0" err="1" smtClean="0"/>
              <a:t>Michaelis</a:t>
            </a:r>
            <a:r>
              <a:rPr lang="en-US" dirty="0" smtClean="0"/>
              <a:t> 1998</a:t>
            </a:r>
            <a:r>
              <a:rPr lang="en-US" dirty="0" smtClean="0"/>
              <a:t>)</a:t>
            </a:r>
            <a:endParaRPr lang="ru-RU" dirty="0" smtClean="0"/>
          </a:p>
          <a:p>
            <a:pPr lvl="2"/>
            <a:r>
              <a:rPr lang="ru-RU" dirty="0" smtClean="0"/>
              <a:t>Обеспечивает структуру </a:t>
            </a:r>
            <a:r>
              <a:rPr lang="ru-RU" dirty="0" err="1" smtClean="0"/>
              <a:t>нарратива</a:t>
            </a:r>
            <a:r>
              <a:rPr lang="ru-RU" dirty="0" smtClean="0"/>
              <a:t> – переход от одного эпизода к следующему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Вывод (3): приставка&gt;фазовый глагол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 выражения фазы начала:</a:t>
            </a:r>
          </a:p>
          <a:p>
            <a:pPr lvl="1">
              <a:buNone/>
            </a:pPr>
            <a:r>
              <a:rPr lang="ru-RU" dirty="0" smtClean="0"/>
              <a:t>приставка&gt;стать&gt;начать&gt;</a:t>
            </a:r>
            <a:r>
              <a:rPr lang="ru-RU" i="1" dirty="0" smtClean="0"/>
              <a:t>пойти + решить</a:t>
            </a:r>
          </a:p>
          <a:p>
            <a:pPr lvl="2"/>
            <a:endParaRPr lang="ru-RU" dirty="0" smtClean="0"/>
          </a:p>
          <a:p>
            <a:r>
              <a:rPr lang="ru-RU" dirty="0" smtClean="0"/>
              <a:t>Сложность семантики и несовпадение семантической и синтаксической структуры</a:t>
            </a:r>
          </a:p>
          <a:p>
            <a:pPr lvl="1"/>
            <a:r>
              <a:rPr lang="ru-RU" dirty="0" smtClean="0"/>
              <a:t>Оценка действия по стороны наблюдателя (существование/</a:t>
            </a:r>
            <a:r>
              <a:rPr lang="ru-RU" dirty="0" err="1" smtClean="0"/>
              <a:t>несуществование</a:t>
            </a:r>
            <a:r>
              <a:rPr lang="ru-RU" dirty="0" smtClean="0"/>
              <a:t> ситуации по отношению к предыдущему моменту времени (</a:t>
            </a:r>
            <a:r>
              <a:rPr lang="ru-RU" dirty="0" err="1" smtClean="0"/>
              <a:t>Плунгян</a:t>
            </a:r>
            <a:r>
              <a:rPr lang="ru-RU" dirty="0" smtClean="0"/>
              <a:t> 2003)), </a:t>
            </a:r>
          </a:p>
          <a:p>
            <a:pPr lvl="2"/>
            <a:r>
              <a:rPr lang="ru-RU" dirty="0" smtClean="0"/>
              <a:t>ср. с надоесть, решить у взрослых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Понимание действия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551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Когнитивное развитие</a:t>
            </a:r>
          </a:p>
          <a:p>
            <a:pPr lvl="1"/>
            <a:r>
              <a:rPr lang="ru-RU" dirty="0" smtClean="0"/>
              <a:t>Глаголы </a:t>
            </a:r>
            <a:r>
              <a:rPr lang="ru-RU" dirty="0" smtClean="0"/>
              <a:t>характеризуют </a:t>
            </a:r>
            <a:r>
              <a:rPr lang="ru-RU" dirty="0" smtClean="0"/>
              <a:t>действия</a:t>
            </a:r>
          </a:p>
          <a:p>
            <a:pPr lvl="2"/>
            <a:r>
              <a:rPr lang="ru-RU" dirty="0" smtClean="0"/>
              <a:t>Появляются </a:t>
            </a:r>
            <a:r>
              <a:rPr lang="ru-RU" dirty="0" smtClean="0"/>
              <a:t>позже</a:t>
            </a:r>
          </a:p>
          <a:p>
            <a:pPr lvl="1"/>
            <a:r>
              <a:rPr lang="ru-RU" dirty="0" smtClean="0"/>
              <a:t>Действия могут иметь явный, а могут иметь скрытый результат</a:t>
            </a:r>
          </a:p>
          <a:p>
            <a:pPr lvl="2"/>
            <a:r>
              <a:rPr lang="ru-RU" dirty="0" smtClean="0"/>
              <a:t>Ребенок называет не действие, а его результат</a:t>
            </a:r>
          </a:p>
          <a:p>
            <a:pPr lvl="1"/>
            <a:r>
              <a:rPr lang="ru-RU" dirty="0" smtClean="0"/>
              <a:t>Действия могут быть «точечными» (событие), а могут быть длительными (процесс или состояние)</a:t>
            </a:r>
          </a:p>
          <a:p>
            <a:pPr lvl="2"/>
            <a:r>
              <a:rPr lang="ru-RU" dirty="0" smtClean="0"/>
              <a:t>Понимание внутренней структуры действия</a:t>
            </a:r>
          </a:p>
          <a:p>
            <a:pPr lvl="2"/>
            <a:r>
              <a:rPr lang="ru-RU" dirty="0" smtClean="0"/>
              <a:t>Понимание времени, причинно-следственных связей, развития действия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Фазы действия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Начало</a:t>
            </a:r>
          </a:p>
          <a:p>
            <a:pPr lvl="1"/>
            <a:r>
              <a:rPr lang="ru-RU" dirty="0" smtClean="0"/>
              <a:t>Действия не было, но вдруг возникло, оно не закончено, а продолжается</a:t>
            </a:r>
          </a:p>
          <a:p>
            <a:r>
              <a:rPr lang="ru-RU" dirty="0" smtClean="0"/>
              <a:t>Продолжение</a:t>
            </a:r>
          </a:p>
          <a:p>
            <a:pPr lvl="1"/>
            <a:r>
              <a:rPr lang="ru-RU" dirty="0" smtClean="0"/>
              <a:t>Действие было до момента речи (или соотносимого события), оно есть сейчас и пока еще не </a:t>
            </a:r>
            <a:r>
              <a:rPr lang="ru-RU" dirty="0" smtClean="0"/>
              <a:t>закончено</a:t>
            </a:r>
            <a:endParaRPr lang="en-US" dirty="0" smtClean="0"/>
          </a:p>
          <a:p>
            <a:r>
              <a:rPr lang="ru-RU" dirty="0" smtClean="0"/>
              <a:t>Конец</a:t>
            </a:r>
          </a:p>
          <a:p>
            <a:pPr lvl="1"/>
            <a:r>
              <a:rPr lang="ru-RU" dirty="0" smtClean="0"/>
              <a:t>Действие было, но сейчас его уже нет, при этом для нас важно именно действие, а не его 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выражения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Глаголы (аналитическая форма)</a:t>
            </a:r>
            <a:endParaRPr lang="ru-RU" dirty="0" smtClean="0"/>
          </a:p>
          <a:p>
            <a:pPr lvl="1"/>
            <a:r>
              <a:rPr lang="ru-RU" dirty="0" err="1" smtClean="0"/>
              <a:t>Квази-предикат</a:t>
            </a:r>
            <a:r>
              <a:rPr lang="ru-RU" dirty="0" smtClean="0"/>
              <a:t> (</a:t>
            </a:r>
            <a:r>
              <a:rPr lang="ru-RU" dirty="0" err="1" smtClean="0"/>
              <a:t>Храковский</a:t>
            </a:r>
            <a:r>
              <a:rPr lang="ru-RU" dirty="0" smtClean="0"/>
              <a:t> 1987</a:t>
            </a:r>
            <a:r>
              <a:rPr lang="ru-RU" dirty="0" smtClean="0"/>
              <a:t>), </a:t>
            </a:r>
            <a:r>
              <a:rPr lang="ru-RU" dirty="0" smtClean="0"/>
              <a:t>Полувспомогательные (</a:t>
            </a:r>
            <a:r>
              <a:rPr lang="en-US" dirty="0" err="1" smtClean="0"/>
              <a:t>Michaelis</a:t>
            </a:r>
            <a:r>
              <a:rPr lang="en-US" dirty="0" smtClean="0"/>
              <a:t> 1998</a:t>
            </a:r>
            <a:r>
              <a:rPr lang="en-US" dirty="0" smtClean="0"/>
              <a:t>)</a:t>
            </a:r>
            <a:endParaRPr lang="ru-RU" dirty="0" smtClean="0"/>
          </a:p>
          <a:p>
            <a:pPr lvl="2"/>
            <a:r>
              <a:rPr lang="ru-RU" dirty="0" smtClean="0"/>
              <a:t>Вспомогательный по сути элемент оказывается опорным словом, а значимый глагол – зависимый компонент</a:t>
            </a:r>
          </a:p>
          <a:p>
            <a:pPr lvl="1"/>
            <a:r>
              <a:rPr lang="ru-RU" dirty="0" smtClean="0"/>
              <a:t>«расчлененная номинация действия» (</a:t>
            </a:r>
            <a:r>
              <a:rPr lang="ru-RU" dirty="0" err="1" smtClean="0"/>
              <a:t>Грудева</a:t>
            </a:r>
            <a:r>
              <a:rPr lang="ru-RU" dirty="0" smtClean="0"/>
              <a:t>, Кузьмина 2009)</a:t>
            </a:r>
          </a:p>
          <a:p>
            <a:pPr lvl="2"/>
            <a:r>
              <a:rPr lang="ru-RU" dirty="0" smtClean="0"/>
              <a:t>котенок начал лезть → котенок лезет</a:t>
            </a:r>
          </a:p>
          <a:p>
            <a:r>
              <a:rPr lang="ru-RU" dirty="0" smtClean="0"/>
              <a:t>Приставки</a:t>
            </a:r>
          </a:p>
          <a:p>
            <a:pPr lvl="1"/>
            <a:r>
              <a:rPr lang="ru-RU" dirty="0" smtClean="0"/>
              <a:t>За-, по-</a:t>
            </a:r>
          </a:p>
          <a:p>
            <a:pPr lvl="1"/>
            <a:r>
              <a:rPr lang="ru-RU" dirty="0" smtClean="0"/>
              <a:t>По-</a:t>
            </a:r>
          </a:p>
          <a:p>
            <a:pPr lvl="1"/>
            <a:r>
              <a:rPr lang="ru-RU" dirty="0" smtClean="0"/>
              <a:t>За-, до-, по-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sz="3100" dirty="0" smtClean="0"/>
              <a:t>Усвоение семантико-синтаксической структуры русского глагола»: эксперимент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возрастных групп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564904"/>
          <a:ext cx="7416825" cy="316835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52128"/>
                <a:gridCol w="1080120"/>
                <a:gridCol w="720080"/>
                <a:gridCol w="2592288"/>
                <a:gridCol w="1872209"/>
              </a:tblGrid>
              <a:tr h="585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Кол-во испытуемых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(M)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37.37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49.98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59.71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72.10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5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83.26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3 экспериментальных дизайна</a:t>
            </a:r>
          </a:p>
          <a:p>
            <a:pPr lvl="1"/>
            <a:r>
              <a:rPr lang="ru-RU" dirty="0" smtClean="0"/>
              <a:t>Младшая группа (с 2;7-3;6): </a:t>
            </a:r>
          </a:p>
          <a:p>
            <a:pPr lvl="1">
              <a:buNone/>
            </a:pPr>
            <a:r>
              <a:rPr lang="ru-RU" dirty="0" smtClean="0"/>
              <a:t>игра с бибабо</a:t>
            </a:r>
          </a:p>
          <a:p>
            <a:pPr lvl="1"/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Средняя группа (с 3;7-4;6): </a:t>
            </a:r>
          </a:p>
          <a:p>
            <a:pPr lvl="1">
              <a:buNone/>
            </a:pPr>
            <a:r>
              <a:rPr lang="ru-RU" dirty="0" smtClean="0"/>
              <a:t>рассказ по картинкам</a:t>
            </a:r>
          </a:p>
          <a:p>
            <a:pPr lvl="1">
              <a:buNone/>
            </a:pPr>
            <a:endParaRPr lang="ru-RU" dirty="0" smtClean="0"/>
          </a:p>
          <a:p>
            <a:pPr lvl="1">
              <a:buNone/>
            </a:pPr>
            <a:endParaRPr lang="ru-RU" dirty="0" smtClean="0"/>
          </a:p>
          <a:p>
            <a:pPr lvl="1"/>
            <a:r>
              <a:rPr lang="ru-RU" dirty="0" smtClean="0"/>
              <a:t>3 старшие группы (с 4;7-7;6): </a:t>
            </a:r>
          </a:p>
          <a:p>
            <a:pPr lvl="1">
              <a:buNone/>
            </a:pPr>
            <a:r>
              <a:rPr lang="ru-RU" dirty="0" smtClean="0"/>
              <a:t>рассказ по мультфильму</a:t>
            </a:r>
          </a:p>
          <a:p>
            <a:pPr lvl="1"/>
            <a:endParaRPr lang="ru-RU" dirty="0"/>
          </a:p>
        </p:txBody>
      </p:sp>
      <p:pic>
        <p:nvPicPr>
          <p:cNvPr id="5" name="Рисунок 4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988840"/>
            <a:ext cx="2225871" cy="1229706"/>
          </a:xfrm>
          <a:prstGeom prst="rect">
            <a:avLst/>
          </a:prstGeom>
        </p:spPr>
      </p:pic>
      <p:pic>
        <p:nvPicPr>
          <p:cNvPr id="6" name="Рисунок 5" descr="10164430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3356992"/>
            <a:ext cx="1285528" cy="1700808"/>
          </a:xfrm>
          <a:prstGeom prst="rect">
            <a:avLst/>
          </a:prstGeom>
        </p:spPr>
      </p:pic>
      <p:pic>
        <p:nvPicPr>
          <p:cNvPr id="7" name="Рисунок 6" descr="26011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4365104"/>
            <a:ext cx="1445146" cy="20347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Материал: корпус «кондуит»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Общий объем с/у – 25689</a:t>
            </a:r>
          </a:p>
          <a:p>
            <a:r>
              <a:rPr lang="ru-RU" dirty="0" smtClean="0"/>
              <a:t>Из них глагольных с/у – 6521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2852936"/>
          <a:ext cx="8640961" cy="3312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1296144"/>
                <a:gridCol w="1656184"/>
                <a:gridCol w="3024336"/>
                <a:gridCol w="1656184"/>
              </a:tblGrid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 с/у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(M)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Кол-во глагольных форм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Средний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(M)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768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20.76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368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9.95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4338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86.76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20.04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6190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126.33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1603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32.65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7453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177.45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1808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43.05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6940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198.29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1740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49.74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выражения фазы действия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96752"/>
          <a:ext cx="8839200" cy="4883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Фазовые глаголы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5112568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Начальная фаза: начать/начинать, стать, пойти</a:t>
            </a:r>
          </a:p>
          <a:p>
            <a:r>
              <a:rPr lang="ru-RU" sz="2800" dirty="0" smtClean="0"/>
              <a:t>Продолжительность действия: продолжать</a:t>
            </a:r>
          </a:p>
          <a:p>
            <a:r>
              <a:rPr lang="ru-RU" sz="2800" dirty="0" smtClean="0"/>
              <a:t>Конечная фаза: перестать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1900" dirty="0" smtClean="0"/>
          </a:p>
          <a:p>
            <a:r>
              <a:rPr lang="ru-RU" sz="1900" dirty="0" smtClean="0"/>
              <a:t>Все они входят в первую пятерку самых частотных фазовых глаголов в КРЛЯ (</a:t>
            </a:r>
            <a:r>
              <a:rPr lang="ru-RU" sz="1900" dirty="0" err="1" smtClean="0"/>
              <a:t>Грудева</a:t>
            </a:r>
            <a:r>
              <a:rPr lang="ru-RU" sz="1900" dirty="0" smtClean="0"/>
              <a:t>, Кузьмина 2009)</a:t>
            </a:r>
            <a:endParaRPr lang="ru-RU" sz="19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987824" y="2924944"/>
          <a:ext cx="532859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2493</TotalTime>
  <Words>697</Words>
  <Application>Microsoft Office PowerPoint</Application>
  <PresentationFormat>Экран (4:3)</PresentationFormat>
  <Paragraphs>161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Трек</vt:lpstr>
      <vt:lpstr>Фазовые глаголы в детской речи</vt:lpstr>
      <vt:lpstr>Понимание действия </vt:lpstr>
      <vt:lpstr>Фазы действия</vt:lpstr>
      <vt:lpstr>Способы выражения</vt:lpstr>
      <vt:lpstr>«Усвоение семантико-синтаксической структуры русского глагола»: эксперимент</vt:lpstr>
      <vt:lpstr>Эксперимент</vt:lpstr>
      <vt:lpstr>Материал: корпус «кондуит»</vt:lpstr>
      <vt:lpstr>Способы выражения фазы действия</vt:lpstr>
      <vt:lpstr>Фазовые глаголы</vt:lpstr>
      <vt:lpstr>Фазовые глаголы</vt:lpstr>
      <vt:lpstr>Приставочные глаголы</vt:lpstr>
      <vt:lpstr>Все фазы (в %)</vt:lpstr>
      <vt:lpstr>Начальная фаза (в %)</vt:lpstr>
      <vt:lpstr>У взрослых?</vt:lpstr>
      <vt:lpstr>Выводы (1): тип действия</vt:lpstr>
      <vt:lpstr>Выводы (2): важность начала</vt:lpstr>
      <vt:lpstr>Вывод (3): приставка&gt;фазовый глагол</vt:lpstr>
      <vt:lpstr>Спасибо за внимание!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Фазовые глаголы в детской речи</dc:title>
  <dc:creator>hp</dc:creator>
  <cp:lastModifiedBy>hp</cp:lastModifiedBy>
  <cp:revision>11</cp:revision>
  <dcterms:created xsi:type="dcterms:W3CDTF">2017-11-14T14:56:04Z</dcterms:created>
  <dcterms:modified xsi:type="dcterms:W3CDTF">2017-11-16T08:29:29Z</dcterms:modified>
</cp:coreProperties>
</file>