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21386800"/>
  <p:notesSz cx="6858000" cy="9144000"/>
  <p:custDataLst>
    <p:tags r:id="rId4"/>
  </p:custDataLst>
  <p:defaultTextStyle>
    <a:defPPr>
      <a:defRPr lang="en-US"/>
    </a:defPPr>
    <a:lvl1pPr algn="l" rtl="0" fontAlgn="base">
      <a:spcBef>
        <a:spcPct val="0"/>
      </a:spcBef>
      <a:spcAft>
        <a:spcPct val="0"/>
      </a:spcAft>
      <a:defRPr sz="5800" kern="1200">
        <a:solidFill>
          <a:schemeClr val="tx1"/>
        </a:solidFill>
        <a:latin typeface="Arial"/>
        <a:ea typeface="+mn-ea"/>
        <a:cs typeface="+mn-cs"/>
      </a:defRPr>
    </a:lvl1pPr>
    <a:lvl2pPr marL="287030" algn="l" rtl="0" fontAlgn="base">
      <a:spcBef>
        <a:spcPct val="0"/>
      </a:spcBef>
      <a:spcAft>
        <a:spcPct val="0"/>
      </a:spcAft>
      <a:defRPr sz="5800" kern="1200">
        <a:solidFill>
          <a:schemeClr val="tx1"/>
        </a:solidFill>
        <a:latin typeface="Arial"/>
        <a:ea typeface="+mn-ea"/>
        <a:cs typeface="+mn-cs"/>
      </a:defRPr>
    </a:lvl2pPr>
    <a:lvl3pPr marL="574060" algn="l" rtl="0" fontAlgn="base">
      <a:spcBef>
        <a:spcPct val="0"/>
      </a:spcBef>
      <a:spcAft>
        <a:spcPct val="0"/>
      </a:spcAft>
      <a:defRPr sz="5800" kern="1200">
        <a:solidFill>
          <a:schemeClr val="tx1"/>
        </a:solidFill>
        <a:latin typeface="Arial"/>
        <a:ea typeface="+mn-ea"/>
        <a:cs typeface="+mn-cs"/>
      </a:defRPr>
    </a:lvl3pPr>
    <a:lvl4pPr marL="861090" algn="l" rtl="0" fontAlgn="base">
      <a:spcBef>
        <a:spcPct val="0"/>
      </a:spcBef>
      <a:spcAft>
        <a:spcPct val="0"/>
      </a:spcAft>
      <a:defRPr sz="5800" kern="1200">
        <a:solidFill>
          <a:schemeClr val="tx1"/>
        </a:solidFill>
        <a:latin typeface="Arial"/>
        <a:ea typeface="+mn-ea"/>
        <a:cs typeface="+mn-cs"/>
      </a:defRPr>
    </a:lvl4pPr>
    <a:lvl5pPr marL="1148121" algn="l" rtl="0" fontAlgn="base">
      <a:spcBef>
        <a:spcPct val="0"/>
      </a:spcBef>
      <a:spcAft>
        <a:spcPct val="0"/>
      </a:spcAft>
      <a:defRPr sz="5800" kern="1200">
        <a:solidFill>
          <a:schemeClr val="tx1"/>
        </a:solidFill>
        <a:latin typeface="Arial"/>
        <a:ea typeface="+mn-ea"/>
        <a:cs typeface="+mn-cs"/>
      </a:defRPr>
    </a:lvl5pPr>
    <a:lvl6pPr marL="1435151" algn="l" defTabSz="574060" rtl="0" eaLnBrk="1" latinLnBrk="0" hangingPunct="1">
      <a:defRPr sz="5800" kern="1200">
        <a:solidFill>
          <a:schemeClr val="tx1"/>
        </a:solidFill>
        <a:latin typeface="Arial"/>
        <a:ea typeface="+mn-ea"/>
        <a:cs typeface="+mn-cs"/>
      </a:defRPr>
    </a:lvl6pPr>
    <a:lvl7pPr marL="1722181" algn="l" defTabSz="574060" rtl="0" eaLnBrk="1" latinLnBrk="0" hangingPunct="1">
      <a:defRPr sz="5800" kern="1200">
        <a:solidFill>
          <a:schemeClr val="tx1"/>
        </a:solidFill>
        <a:latin typeface="Arial"/>
        <a:ea typeface="+mn-ea"/>
        <a:cs typeface="+mn-cs"/>
      </a:defRPr>
    </a:lvl7pPr>
    <a:lvl8pPr marL="2009211" algn="l" defTabSz="574060" rtl="0" eaLnBrk="1" latinLnBrk="0" hangingPunct="1">
      <a:defRPr sz="5800" kern="1200">
        <a:solidFill>
          <a:schemeClr val="tx1"/>
        </a:solidFill>
        <a:latin typeface="Arial"/>
        <a:ea typeface="+mn-ea"/>
        <a:cs typeface="+mn-cs"/>
      </a:defRPr>
    </a:lvl8pPr>
    <a:lvl9pPr marL="2296241" algn="l" defTabSz="574060" rtl="0" eaLnBrk="1" latinLnBrk="0" hangingPunct="1">
      <a:defRPr sz="5800" kern="1200">
        <a:solidFill>
          <a:schemeClr val="tx1"/>
        </a:solidFill>
        <a:latin typeface="Arial"/>
        <a:ea typeface="+mn-ea"/>
        <a:cs typeface="+mn-cs"/>
      </a:defRPr>
    </a:lvl9pPr>
  </p:defaultTextStyle>
  <p:extLst>
    <p:ext uri="{EFAFB233-063F-42B5-8137-9DF3F51BA10A}">
      <p15:sldGuideLst xmlns:p15="http://schemas.microsoft.com/office/powerpoint/2012/main" xmlns="">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A9DA"/>
    <a:srgbClr val="99CCFF"/>
    <a:srgbClr val="6699FF"/>
    <a:srgbClr val="003366"/>
    <a:srgbClr val="C0C0C0"/>
    <a:srgbClr val="008000"/>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50" d="100"/>
          <a:sy n="50" d="100"/>
        </p:scale>
        <p:origin x="2292" y="3810"/>
      </p:cViewPr>
      <p:guideLst>
        <p:guide orient="horz" pos="6736"/>
        <p:guide pos="9537"/>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ocuments\&#1075;&#1088;&#1072;&#1085;&#1090;\&#1040;&#1085;&#1072;&#1083;&#1080;&#1079;\&#1075;&#1083;&#1072;&#1075;&#1086;&#1083;&#1099;\&#1089;&#1077;&#1084;&#1072;&#1085;&#1090;&#1080;&#1082;&#1072;\&#1075;&#1083;&#1072;&#1075;&#1086;&#1083;&#1099;%20&#1076;&#1074;&#1080;&#1078;&#1077;&#1085;&#1080;&#11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barChart>
        <c:barDir val="col"/>
        <c:grouping val="clustered"/>
        <c:ser>
          <c:idx val="0"/>
          <c:order val="0"/>
          <c:tx>
            <c:strRef>
              <c:f>Лист4!$N$2</c:f>
              <c:strCache>
                <c:ptCount val="1"/>
                <c:pt idx="0">
                  <c:v>2</c:v>
                </c:pt>
              </c:strCache>
            </c:strRef>
          </c:tx>
          <c:spPr>
            <a:solidFill>
              <a:schemeClr val="accent5">
                <a:lumMod val="20000"/>
                <a:lumOff val="80000"/>
              </a:schemeClr>
            </a:solidFill>
          </c:spPr>
          <c:cat>
            <c:strRef>
              <c:f>Лист4!$M$3:$M$7</c:f>
              <c:strCache>
                <c:ptCount val="5"/>
                <c:pt idx="0">
                  <c:v>pr+bezhat' (run)</c:v>
                </c:pt>
                <c:pt idx="1">
                  <c:v>pr+idti (go)</c:v>
                </c:pt>
                <c:pt idx="2">
                  <c:v>pr+lezt' (climb)</c:v>
                </c:pt>
                <c:pt idx="3">
                  <c:v>pr+hodit' (walk)</c:v>
                </c:pt>
                <c:pt idx="4">
                  <c:v>pr+prygat' (jump)</c:v>
                </c:pt>
              </c:strCache>
            </c:strRef>
          </c:cat>
          <c:val>
            <c:numRef>
              <c:f>Лист4!$N$3:$N$7</c:f>
              <c:numCache>
                <c:formatCode>General</c:formatCode>
                <c:ptCount val="5"/>
                <c:pt idx="0">
                  <c:v>71</c:v>
                </c:pt>
                <c:pt idx="1">
                  <c:v>67</c:v>
                </c:pt>
                <c:pt idx="2">
                  <c:v>91</c:v>
                </c:pt>
                <c:pt idx="3">
                  <c:v>75</c:v>
                </c:pt>
                <c:pt idx="4">
                  <c:v>17</c:v>
                </c:pt>
              </c:numCache>
            </c:numRef>
          </c:val>
        </c:ser>
        <c:ser>
          <c:idx val="1"/>
          <c:order val="1"/>
          <c:tx>
            <c:strRef>
              <c:f>Лист4!$O$2</c:f>
              <c:strCache>
                <c:ptCount val="1"/>
                <c:pt idx="0">
                  <c:v>3</c:v>
                </c:pt>
              </c:strCache>
            </c:strRef>
          </c:tx>
          <c:spPr>
            <a:solidFill>
              <a:schemeClr val="accent6">
                <a:lumMod val="60000"/>
                <a:lumOff val="40000"/>
              </a:schemeClr>
            </a:solidFill>
          </c:spPr>
          <c:cat>
            <c:strRef>
              <c:f>Лист4!$M$3:$M$7</c:f>
              <c:strCache>
                <c:ptCount val="5"/>
                <c:pt idx="0">
                  <c:v>pr+bezhat' (run)</c:v>
                </c:pt>
                <c:pt idx="1">
                  <c:v>pr+idti (go)</c:v>
                </c:pt>
                <c:pt idx="2">
                  <c:v>pr+lezt' (climb)</c:v>
                </c:pt>
                <c:pt idx="3">
                  <c:v>pr+hodit' (walk)</c:v>
                </c:pt>
                <c:pt idx="4">
                  <c:v>pr+prygat' (jump)</c:v>
                </c:pt>
              </c:strCache>
            </c:strRef>
          </c:cat>
          <c:val>
            <c:numRef>
              <c:f>Лист4!$O$3:$O$7</c:f>
              <c:numCache>
                <c:formatCode>General</c:formatCode>
                <c:ptCount val="5"/>
                <c:pt idx="0">
                  <c:v>83</c:v>
                </c:pt>
                <c:pt idx="1">
                  <c:v>84</c:v>
                </c:pt>
                <c:pt idx="2">
                  <c:v>85</c:v>
                </c:pt>
                <c:pt idx="3">
                  <c:v>54</c:v>
                </c:pt>
                <c:pt idx="4">
                  <c:v>14</c:v>
                </c:pt>
              </c:numCache>
            </c:numRef>
          </c:val>
        </c:ser>
        <c:ser>
          <c:idx val="2"/>
          <c:order val="2"/>
          <c:tx>
            <c:strRef>
              <c:f>Лист4!$P$2</c:f>
              <c:strCache>
                <c:ptCount val="1"/>
                <c:pt idx="0">
                  <c:v>4</c:v>
                </c:pt>
              </c:strCache>
            </c:strRef>
          </c:tx>
          <c:spPr>
            <a:solidFill>
              <a:schemeClr val="accent5">
                <a:lumMod val="75000"/>
              </a:schemeClr>
            </a:solidFill>
          </c:spPr>
          <c:cat>
            <c:strRef>
              <c:f>Лист4!$M$3:$M$7</c:f>
              <c:strCache>
                <c:ptCount val="5"/>
                <c:pt idx="0">
                  <c:v>pr+bezhat' (run)</c:v>
                </c:pt>
                <c:pt idx="1">
                  <c:v>pr+idti (go)</c:v>
                </c:pt>
                <c:pt idx="2">
                  <c:v>pr+lezt' (climb)</c:v>
                </c:pt>
                <c:pt idx="3">
                  <c:v>pr+hodit' (walk)</c:v>
                </c:pt>
                <c:pt idx="4">
                  <c:v>pr+prygat' (jump)</c:v>
                </c:pt>
              </c:strCache>
            </c:strRef>
          </c:cat>
          <c:val>
            <c:numRef>
              <c:f>Лист4!$P$3:$P$7</c:f>
              <c:numCache>
                <c:formatCode>General</c:formatCode>
                <c:ptCount val="5"/>
                <c:pt idx="0">
                  <c:v>97</c:v>
                </c:pt>
                <c:pt idx="1">
                  <c:v>91</c:v>
                </c:pt>
                <c:pt idx="2">
                  <c:v>97</c:v>
                </c:pt>
                <c:pt idx="3">
                  <c:v>100</c:v>
                </c:pt>
                <c:pt idx="4">
                  <c:v>34</c:v>
                </c:pt>
              </c:numCache>
            </c:numRef>
          </c:val>
        </c:ser>
        <c:ser>
          <c:idx val="3"/>
          <c:order val="3"/>
          <c:tx>
            <c:strRef>
              <c:f>Лист4!$Q$2</c:f>
              <c:strCache>
                <c:ptCount val="1"/>
                <c:pt idx="0">
                  <c:v>5</c:v>
                </c:pt>
              </c:strCache>
            </c:strRef>
          </c:tx>
          <c:cat>
            <c:strRef>
              <c:f>Лист4!$M$3:$M$7</c:f>
              <c:strCache>
                <c:ptCount val="5"/>
                <c:pt idx="0">
                  <c:v>pr+bezhat' (run)</c:v>
                </c:pt>
                <c:pt idx="1">
                  <c:v>pr+idti (go)</c:v>
                </c:pt>
                <c:pt idx="2">
                  <c:v>pr+lezt' (climb)</c:v>
                </c:pt>
                <c:pt idx="3">
                  <c:v>pr+hodit' (walk)</c:v>
                </c:pt>
                <c:pt idx="4">
                  <c:v>pr+prygat' (jump)</c:v>
                </c:pt>
              </c:strCache>
            </c:strRef>
          </c:cat>
          <c:val>
            <c:numRef>
              <c:f>Лист4!$Q$3:$Q$7</c:f>
              <c:numCache>
                <c:formatCode>General</c:formatCode>
                <c:ptCount val="5"/>
                <c:pt idx="0">
                  <c:v>98</c:v>
                </c:pt>
                <c:pt idx="1">
                  <c:v>89</c:v>
                </c:pt>
                <c:pt idx="2">
                  <c:v>94</c:v>
                </c:pt>
                <c:pt idx="3">
                  <c:v>64</c:v>
                </c:pt>
                <c:pt idx="4">
                  <c:v>28</c:v>
                </c:pt>
              </c:numCache>
            </c:numRef>
          </c:val>
        </c:ser>
        <c:axId val="63237504"/>
        <c:axId val="63593856"/>
      </c:barChart>
      <c:catAx>
        <c:axId val="63237504"/>
        <c:scaling>
          <c:orientation val="minMax"/>
        </c:scaling>
        <c:axPos val="b"/>
        <c:tickLblPos val="nextTo"/>
        <c:crossAx val="63593856"/>
        <c:crosses val="autoZero"/>
        <c:auto val="1"/>
        <c:lblAlgn val="ctr"/>
        <c:lblOffset val="100"/>
      </c:catAx>
      <c:valAx>
        <c:axId val="63593856"/>
        <c:scaling>
          <c:orientation val="minMax"/>
        </c:scaling>
        <c:axPos val="l"/>
        <c:majorGridlines/>
        <c:numFmt formatCode="General" sourceLinked="1"/>
        <c:tickLblPos val="nextTo"/>
        <c:crossAx val="63237504"/>
        <c:crosses val="autoZero"/>
        <c:crossBetween val="between"/>
      </c:valAx>
      <c:spPr>
        <a:solidFill>
          <a:schemeClr val="lt1"/>
        </a:solidFill>
        <a:ln w="25400" cap="flat" cmpd="sng" algn="ctr">
          <a:solidFill>
            <a:schemeClr val="accent6"/>
          </a:solidFill>
          <a:prstDash val="solid"/>
        </a:ln>
        <a:effectLst/>
      </c:spPr>
    </c:plotArea>
    <c:legend>
      <c:legendPos val="r"/>
      <c:layout/>
    </c:legend>
    <c:plotVisOnly val="1"/>
  </c:chart>
  <c:spPr>
    <a:solidFill>
      <a:schemeClr val="lt1"/>
    </a:solidFill>
    <a:ln w="25400" cap="flat" cmpd="sng" algn="ctr">
      <a:solidFill>
        <a:schemeClr val="accent5"/>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CEB32-9924-4668-B719-A3FF19342351}" type="doc">
      <dgm:prSet loTypeId="urn:microsoft.com/office/officeart/2005/8/layout/process4" loCatId="process" qsTypeId="urn:microsoft.com/office/officeart/2005/8/quickstyle/simple1" qsCatId="simple" csTypeId="urn:microsoft.com/office/officeart/2005/8/colors/accent5_3" csCatId="accent5" phldr="1"/>
      <dgm:spPr/>
      <dgm:t>
        <a:bodyPr/>
        <a:lstStyle/>
        <a:p>
          <a:endParaRPr lang="ru-RU"/>
        </a:p>
      </dgm:t>
    </dgm:pt>
    <dgm:pt modelId="{1D785C4F-2A9C-4902-BCB9-63E2E794E375}">
      <dgm:prSet phldrT="[Текст]"/>
      <dgm:spPr/>
      <dgm:t>
        <a:bodyPr/>
        <a:lstStyle/>
        <a:p>
          <a:r>
            <a:rPr lang="en-US" smtClean="0"/>
            <a:t>general root verbs </a:t>
          </a:r>
          <a:endParaRPr lang="ru-RU" dirty="0"/>
        </a:p>
      </dgm:t>
    </dgm:pt>
    <dgm:pt modelId="{3C07B6B9-36C4-4628-A62F-38D4E8093305}" type="parTrans" cxnId="{19428399-0ABC-4ED2-B0A6-9D00868C49AF}">
      <dgm:prSet/>
      <dgm:spPr/>
      <dgm:t>
        <a:bodyPr/>
        <a:lstStyle/>
        <a:p>
          <a:endParaRPr lang="ru-RU"/>
        </a:p>
      </dgm:t>
    </dgm:pt>
    <dgm:pt modelId="{0B62A5CC-A945-4AB3-A87B-4881F63B0D15}" type="sibTrans" cxnId="{19428399-0ABC-4ED2-B0A6-9D00868C49AF}">
      <dgm:prSet/>
      <dgm:spPr/>
      <dgm:t>
        <a:bodyPr/>
        <a:lstStyle/>
        <a:p>
          <a:endParaRPr lang="ru-RU"/>
        </a:p>
      </dgm:t>
    </dgm:pt>
    <dgm:pt modelId="{54466636-9856-486B-9B10-31D16851F912}">
      <dgm:prSet phldrT="[Текст]"/>
      <dgm:spPr/>
      <dgm:t>
        <a:bodyPr/>
        <a:lstStyle/>
        <a:p>
          <a:r>
            <a:rPr lang="en-US"/>
            <a:t>manner +/-</a:t>
          </a:r>
          <a:endParaRPr lang="ru-RU"/>
        </a:p>
      </dgm:t>
    </dgm:pt>
    <dgm:pt modelId="{F23C988C-F385-4BE5-B6E5-B69D7D4230CD}" type="parTrans" cxnId="{E35BFF4C-4183-4A80-8A4B-633B7DFF038B}">
      <dgm:prSet/>
      <dgm:spPr/>
      <dgm:t>
        <a:bodyPr/>
        <a:lstStyle/>
        <a:p>
          <a:endParaRPr lang="ru-RU"/>
        </a:p>
      </dgm:t>
    </dgm:pt>
    <dgm:pt modelId="{B5D4DF2D-C68C-4D48-96A1-627A6A3F9D98}" type="sibTrans" cxnId="{E35BFF4C-4183-4A80-8A4B-633B7DFF038B}">
      <dgm:prSet/>
      <dgm:spPr/>
      <dgm:t>
        <a:bodyPr/>
        <a:lstStyle/>
        <a:p>
          <a:endParaRPr lang="ru-RU"/>
        </a:p>
      </dgm:t>
    </dgm:pt>
    <dgm:pt modelId="{31564256-19EB-435A-9347-0B91E2B4D790}">
      <dgm:prSet phldrT="[Текст]"/>
      <dgm:spPr/>
      <dgm:t>
        <a:bodyPr/>
        <a:lstStyle/>
        <a:p>
          <a:r>
            <a:rPr lang="en-US"/>
            <a:t>path -</a:t>
          </a:r>
          <a:endParaRPr lang="ru-RU"/>
        </a:p>
      </dgm:t>
    </dgm:pt>
    <dgm:pt modelId="{6EA6AF03-AEE6-4EAE-8DD8-ED14EDCB2409}" type="parTrans" cxnId="{056D9140-6898-4308-834C-366BC1C51287}">
      <dgm:prSet/>
      <dgm:spPr/>
      <dgm:t>
        <a:bodyPr/>
        <a:lstStyle/>
        <a:p>
          <a:endParaRPr lang="ru-RU"/>
        </a:p>
      </dgm:t>
    </dgm:pt>
    <dgm:pt modelId="{D4201BC7-98F1-41E9-B200-0E32716F68F9}" type="sibTrans" cxnId="{056D9140-6898-4308-834C-366BC1C51287}">
      <dgm:prSet/>
      <dgm:spPr/>
      <dgm:t>
        <a:bodyPr/>
        <a:lstStyle/>
        <a:p>
          <a:endParaRPr lang="ru-RU"/>
        </a:p>
      </dgm:t>
    </dgm:pt>
    <dgm:pt modelId="{27180459-0831-4F33-9225-44BD08009E2D}">
      <dgm:prSet phldrT="[Текст]"/>
      <dgm:spPr/>
      <dgm:t>
        <a:bodyPr/>
        <a:lstStyle/>
        <a:p>
          <a:r>
            <a:rPr lang="en-US"/>
            <a:t>general prefixed verbs</a:t>
          </a:r>
          <a:endParaRPr lang="ru-RU"/>
        </a:p>
      </dgm:t>
    </dgm:pt>
    <dgm:pt modelId="{49F98948-E490-4A9F-88F9-2580271C9358}" type="parTrans" cxnId="{E2012EFD-4F33-4756-B137-B86FD2ED6AA7}">
      <dgm:prSet/>
      <dgm:spPr/>
      <dgm:t>
        <a:bodyPr/>
        <a:lstStyle/>
        <a:p>
          <a:endParaRPr lang="ru-RU"/>
        </a:p>
      </dgm:t>
    </dgm:pt>
    <dgm:pt modelId="{5074EF3B-06B8-4561-AED8-974B52EAFE2C}" type="sibTrans" cxnId="{E2012EFD-4F33-4756-B137-B86FD2ED6AA7}">
      <dgm:prSet/>
      <dgm:spPr/>
      <dgm:t>
        <a:bodyPr/>
        <a:lstStyle/>
        <a:p>
          <a:endParaRPr lang="ru-RU"/>
        </a:p>
      </dgm:t>
    </dgm:pt>
    <dgm:pt modelId="{6E4A2957-90BE-4E8F-9D4A-42FD64F37522}">
      <dgm:prSet phldrT="[Текст]"/>
      <dgm:spPr/>
      <dgm:t>
        <a:bodyPr/>
        <a:lstStyle/>
        <a:p>
          <a:r>
            <a:rPr lang="en-US"/>
            <a:t>manner +/-</a:t>
          </a:r>
          <a:endParaRPr lang="ru-RU"/>
        </a:p>
      </dgm:t>
    </dgm:pt>
    <dgm:pt modelId="{8F6E0616-E2B6-4931-ABE6-32B2AAC0AAC4}" type="parTrans" cxnId="{1EEBD428-392B-4140-A5A7-6ABBF116280B}">
      <dgm:prSet/>
      <dgm:spPr/>
      <dgm:t>
        <a:bodyPr/>
        <a:lstStyle/>
        <a:p>
          <a:endParaRPr lang="ru-RU"/>
        </a:p>
      </dgm:t>
    </dgm:pt>
    <dgm:pt modelId="{C309836C-3ED1-49E9-BE6B-0F88B06F834C}" type="sibTrans" cxnId="{1EEBD428-392B-4140-A5A7-6ABBF116280B}">
      <dgm:prSet/>
      <dgm:spPr/>
      <dgm:t>
        <a:bodyPr/>
        <a:lstStyle/>
        <a:p>
          <a:endParaRPr lang="ru-RU"/>
        </a:p>
      </dgm:t>
    </dgm:pt>
    <dgm:pt modelId="{446689F6-025E-4E32-B4C7-7ABEB00F14B1}">
      <dgm:prSet phldrT="[Текст]"/>
      <dgm:spPr/>
      <dgm:t>
        <a:bodyPr/>
        <a:lstStyle/>
        <a:p>
          <a:r>
            <a:rPr lang="en-US"/>
            <a:t>path +/-</a:t>
          </a:r>
          <a:endParaRPr lang="ru-RU"/>
        </a:p>
      </dgm:t>
    </dgm:pt>
    <dgm:pt modelId="{34701126-6CBA-4890-9DEB-65B8CB3AD3B6}" type="parTrans" cxnId="{BAB2E8A8-C8F7-40F1-9CD7-484C68D02AE7}">
      <dgm:prSet/>
      <dgm:spPr/>
      <dgm:t>
        <a:bodyPr/>
        <a:lstStyle/>
        <a:p>
          <a:endParaRPr lang="ru-RU"/>
        </a:p>
      </dgm:t>
    </dgm:pt>
    <dgm:pt modelId="{2FA4F77A-40DA-4123-84AB-818604CE727B}" type="sibTrans" cxnId="{BAB2E8A8-C8F7-40F1-9CD7-484C68D02AE7}">
      <dgm:prSet/>
      <dgm:spPr/>
      <dgm:t>
        <a:bodyPr/>
        <a:lstStyle/>
        <a:p>
          <a:endParaRPr lang="ru-RU"/>
        </a:p>
      </dgm:t>
    </dgm:pt>
    <dgm:pt modelId="{67231907-34F7-484B-9272-7289FBB99CCE}">
      <dgm:prSet phldrT="[Текст]"/>
      <dgm:spPr/>
      <dgm:t>
        <a:bodyPr/>
        <a:lstStyle/>
        <a:p>
          <a:r>
            <a:rPr lang="en-US"/>
            <a:t>prefixed verbs</a:t>
          </a:r>
          <a:endParaRPr lang="ru-RU"/>
        </a:p>
      </dgm:t>
    </dgm:pt>
    <dgm:pt modelId="{EAD9EB2C-69F0-4FA4-85DC-C01E54443E6C}" type="parTrans" cxnId="{308CEE08-FA17-4D90-A2F0-174D73AEBB34}">
      <dgm:prSet/>
      <dgm:spPr/>
      <dgm:t>
        <a:bodyPr/>
        <a:lstStyle/>
        <a:p>
          <a:endParaRPr lang="ru-RU"/>
        </a:p>
      </dgm:t>
    </dgm:pt>
    <dgm:pt modelId="{5563115E-466B-4B5A-987A-7F0E5AFECEB8}" type="sibTrans" cxnId="{308CEE08-FA17-4D90-A2F0-174D73AEBB34}">
      <dgm:prSet/>
      <dgm:spPr/>
      <dgm:t>
        <a:bodyPr/>
        <a:lstStyle/>
        <a:p>
          <a:endParaRPr lang="ru-RU"/>
        </a:p>
      </dgm:t>
    </dgm:pt>
    <dgm:pt modelId="{F60EC53F-4523-4CA9-BE3F-A55C7CBD4A8A}">
      <dgm:prSet phldrT="[Текст]"/>
      <dgm:spPr/>
      <dgm:t>
        <a:bodyPr/>
        <a:lstStyle/>
        <a:p>
          <a:r>
            <a:rPr lang="en-US" dirty="0"/>
            <a:t>manner +</a:t>
          </a:r>
          <a:endParaRPr lang="ru-RU" dirty="0"/>
        </a:p>
      </dgm:t>
    </dgm:pt>
    <dgm:pt modelId="{EB3184C1-C184-4C88-8050-2D344A1E273F}" type="parTrans" cxnId="{36AD4A82-F7D6-40AB-91DD-0F1A32855927}">
      <dgm:prSet/>
      <dgm:spPr/>
      <dgm:t>
        <a:bodyPr/>
        <a:lstStyle/>
        <a:p>
          <a:endParaRPr lang="ru-RU"/>
        </a:p>
      </dgm:t>
    </dgm:pt>
    <dgm:pt modelId="{CB21CD8C-26D4-46A3-8A82-62D5852F15D5}" type="sibTrans" cxnId="{36AD4A82-F7D6-40AB-91DD-0F1A32855927}">
      <dgm:prSet/>
      <dgm:spPr/>
      <dgm:t>
        <a:bodyPr/>
        <a:lstStyle/>
        <a:p>
          <a:endParaRPr lang="ru-RU"/>
        </a:p>
      </dgm:t>
    </dgm:pt>
    <dgm:pt modelId="{A3DC3506-8E32-4FAC-A7BB-D83DAD61C4DF}">
      <dgm:prSet phldrT="[Текст]"/>
      <dgm:spPr/>
      <dgm:t>
        <a:bodyPr/>
        <a:lstStyle/>
        <a:p>
          <a:r>
            <a:rPr lang="en-US"/>
            <a:t>path +</a:t>
          </a:r>
          <a:endParaRPr lang="ru-RU"/>
        </a:p>
      </dgm:t>
    </dgm:pt>
    <dgm:pt modelId="{556EC756-ABDA-46B2-BDED-F3FC34D30CC0}" type="parTrans" cxnId="{8A696817-2C65-491C-8A16-CB78CCC41A02}">
      <dgm:prSet/>
      <dgm:spPr/>
      <dgm:t>
        <a:bodyPr/>
        <a:lstStyle/>
        <a:p>
          <a:endParaRPr lang="ru-RU"/>
        </a:p>
      </dgm:t>
    </dgm:pt>
    <dgm:pt modelId="{4FF479DB-3CEC-479D-B1A9-01AB33472994}" type="sibTrans" cxnId="{8A696817-2C65-491C-8A16-CB78CCC41A02}">
      <dgm:prSet/>
      <dgm:spPr/>
      <dgm:t>
        <a:bodyPr/>
        <a:lstStyle/>
        <a:p>
          <a:endParaRPr lang="ru-RU"/>
        </a:p>
      </dgm:t>
    </dgm:pt>
    <dgm:pt modelId="{284830F5-5672-4420-9713-DF6309124D1B}" type="pres">
      <dgm:prSet presAssocID="{BB1CEB32-9924-4668-B719-A3FF19342351}" presName="Name0" presStyleCnt="0">
        <dgm:presLayoutVars>
          <dgm:dir/>
          <dgm:animLvl val="lvl"/>
          <dgm:resizeHandles val="exact"/>
        </dgm:presLayoutVars>
      </dgm:prSet>
      <dgm:spPr/>
    </dgm:pt>
    <dgm:pt modelId="{D642600A-093E-4723-9226-F4D9A5125F53}" type="pres">
      <dgm:prSet presAssocID="{67231907-34F7-484B-9272-7289FBB99CCE}" presName="boxAndChildren" presStyleCnt="0"/>
      <dgm:spPr/>
    </dgm:pt>
    <dgm:pt modelId="{FF3BACC8-0FD6-41CE-95CD-C4DCC761C52E}" type="pres">
      <dgm:prSet presAssocID="{67231907-34F7-484B-9272-7289FBB99CCE}" presName="parentTextBox" presStyleLbl="node1" presStyleIdx="0" presStyleCnt="3"/>
      <dgm:spPr/>
      <dgm:t>
        <a:bodyPr/>
        <a:lstStyle/>
        <a:p>
          <a:endParaRPr lang="ru-RU"/>
        </a:p>
      </dgm:t>
    </dgm:pt>
    <dgm:pt modelId="{1F138779-6515-4525-92C7-9D9CFC164E57}" type="pres">
      <dgm:prSet presAssocID="{67231907-34F7-484B-9272-7289FBB99CCE}" presName="entireBox" presStyleLbl="node1" presStyleIdx="0" presStyleCnt="3"/>
      <dgm:spPr/>
      <dgm:t>
        <a:bodyPr/>
        <a:lstStyle/>
        <a:p>
          <a:endParaRPr lang="ru-RU"/>
        </a:p>
      </dgm:t>
    </dgm:pt>
    <dgm:pt modelId="{A0A17516-6289-4865-AD3E-7FED8B7D1EF4}" type="pres">
      <dgm:prSet presAssocID="{67231907-34F7-484B-9272-7289FBB99CCE}" presName="descendantBox" presStyleCnt="0"/>
      <dgm:spPr/>
    </dgm:pt>
    <dgm:pt modelId="{E1D7F0A0-5BFC-4F08-B393-ABC22400D71C}" type="pres">
      <dgm:prSet presAssocID="{F60EC53F-4523-4CA9-BE3F-A55C7CBD4A8A}" presName="childTextBox" presStyleLbl="fgAccFollowNode1" presStyleIdx="0" presStyleCnt="6">
        <dgm:presLayoutVars>
          <dgm:bulletEnabled val="1"/>
        </dgm:presLayoutVars>
      </dgm:prSet>
      <dgm:spPr/>
      <dgm:t>
        <a:bodyPr/>
        <a:lstStyle/>
        <a:p>
          <a:endParaRPr lang="ru-RU"/>
        </a:p>
      </dgm:t>
    </dgm:pt>
    <dgm:pt modelId="{DE629F96-FE39-408F-8629-C3C46621478E}" type="pres">
      <dgm:prSet presAssocID="{A3DC3506-8E32-4FAC-A7BB-D83DAD61C4DF}" presName="childTextBox" presStyleLbl="fgAccFollowNode1" presStyleIdx="1" presStyleCnt="6">
        <dgm:presLayoutVars>
          <dgm:bulletEnabled val="1"/>
        </dgm:presLayoutVars>
      </dgm:prSet>
      <dgm:spPr/>
      <dgm:t>
        <a:bodyPr/>
        <a:lstStyle/>
        <a:p>
          <a:endParaRPr lang="ru-RU"/>
        </a:p>
      </dgm:t>
    </dgm:pt>
    <dgm:pt modelId="{50498F76-8414-418B-9A8D-5C538C075142}" type="pres">
      <dgm:prSet presAssocID="{5074EF3B-06B8-4561-AED8-974B52EAFE2C}" presName="sp" presStyleCnt="0"/>
      <dgm:spPr/>
    </dgm:pt>
    <dgm:pt modelId="{6B6575E8-2232-4FA5-AAD8-C94B6A543FD1}" type="pres">
      <dgm:prSet presAssocID="{27180459-0831-4F33-9225-44BD08009E2D}" presName="arrowAndChildren" presStyleCnt="0"/>
      <dgm:spPr/>
    </dgm:pt>
    <dgm:pt modelId="{009EED9A-2CF6-42C0-B7D1-7F5C90905D8E}" type="pres">
      <dgm:prSet presAssocID="{27180459-0831-4F33-9225-44BD08009E2D}" presName="parentTextArrow" presStyleLbl="node1" presStyleIdx="0" presStyleCnt="3"/>
      <dgm:spPr/>
      <dgm:t>
        <a:bodyPr/>
        <a:lstStyle/>
        <a:p>
          <a:endParaRPr lang="ru-RU"/>
        </a:p>
      </dgm:t>
    </dgm:pt>
    <dgm:pt modelId="{D3C3D035-C4F6-4968-8059-523653F057C4}" type="pres">
      <dgm:prSet presAssocID="{27180459-0831-4F33-9225-44BD08009E2D}" presName="arrow" presStyleLbl="node1" presStyleIdx="1" presStyleCnt="3"/>
      <dgm:spPr/>
      <dgm:t>
        <a:bodyPr/>
        <a:lstStyle/>
        <a:p>
          <a:endParaRPr lang="ru-RU"/>
        </a:p>
      </dgm:t>
    </dgm:pt>
    <dgm:pt modelId="{C0AC2DC2-6B49-4B4A-A347-86766D0FCE6F}" type="pres">
      <dgm:prSet presAssocID="{27180459-0831-4F33-9225-44BD08009E2D}" presName="descendantArrow" presStyleCnt="0"/>
      <dgm:spPr/>
    </dgm:pt>
    <dgm:pt modelId="{0631AD1E-7B98-49E7-AEDB-82DC9798C0FE}" type="pres">
      <dgm:prSet presAssocID="{6E4A2957-90BE-4E8F-9D4A-42FD64F37522}" presName="childTextArrow" presStyleLbl="fgAccFollowNode1" presStyleIdx="2" presStyleCnt="6">
        <dgm:presLayoutVars>
          <dgm:bulletEnabled val="1"/>
        </dgm:presLayoutVars>
      </dgm:prSet>
      <dgm:spPr/>
      <dgm:t>
        <a:bodyPr/>
        <a:lstStyle/>
        <a:p>
          <a:endParaRPr lang="ru-RU"/>
        </a:p>
      </dgm:t>
    </dgm:pt>
    <dgm:pt modelId="{2961FAA3-F7A7-4533-ADC9-0A13E7CD4AEE}" type="pres">
      <dgm:prSet presAssocID="{446689F6-025E-4E32-B4C7-7ABEB00F14B1}" presName="childTextArrow" presStyleLbl="fgAccFollowNode1" presStyleIdx="3" presStyleCnt="6">
        <dgm:presLayoutVars>
          <dgm:bulletEnabled val="1"/>
        </dgm:presLayoutVars>
      </dgm:prSet>
      <dgm:spPr/>
      <dgm:t>
        <a:bodyPr/>
        <a:lstStyle/>
        <a:p>
          <a:endParaRPr lang="ru-RU"/>
        </a:p>
      </dgm:t>
    </dgm:pt>
    <dgm:pt modelId="{FEE89E34-50F7-456D-B164-7D51C64A1BAA}" type="pres">
      <dgm:prSet presAssocID="{0B62A5CC-A945-4AB3-A87B-4881F63B0D15}" presName="sp" presStyleCnt="0"/>
      <dgm:spPr/>
    </dgm:pt>
    <dgm:pt modelId="{98622622-8332-4533-A00D-9B12D6705D09}" type="pres">
      <dgm:prSet presAssocID="{1D785C4F-2A9C-4902-BCB9-63E2E794E375}" presName="arrowAndChildren" presStyleCnt="0"/>
      <dgm:spPr/>
    </dgm:pt>
    <dgm:pt modelId="{A5A0EF25-8BE6-402F-BE19-0A872DDB9673}" type="pres">
      <dgm:prSet presAssocID="{1D785C4F-2A9C-4902-BCB9-63E2E794E375}" presName="parentTextArrow" presStyleLbl="node1" presStyleIdx="1" presStyleCnt="3"/>
      <dgm:spPr/>
      <dgm:t>
        <a:bodyPr/>
        <a:lstStyle/>
        <a:p>
          <a:endParaRPr lang="ru-RU"/>
        </a:p>
      </dgm:t>
    </dgm:pt>
    <dgm:pt modelId="{B6E81B2E-E49F-4E6D-8FE0-8F9B081624BF}" type="pres">
      <dgm:prSet presAssocID="{1D785C4F-2A9C-4902-BCB9-63E2E794E375}" presName="arrow" presStyleLbl="node1" presStyleIdx="2" presStyleCnt="3"/>
      <dgm:spPr/>
      <dgm:t>
        <a:bodyPr/>
        <a:lstStyle/>
        <a:p>
          <a:endParaRPr lang="ru-RU"/>
        </a:p>
      </dgm:t>
    </dgm:pt>
    <dgm:pt modelId="{A0960584-E6CB-400B-B966-943B48756D9B}" type="pres">
      <dgm:prSet presAssocID="{1D785C4F-2A9C-4902-BCB9-63E2E794E375}" presName="descendantArrow" presStyleCnt="0"/>
      <dgm:spPr/>
    </dgm:pt>
    <dgm:pt modelId="{E24D3919-9DB2-4E4C-93EB-6CDF5F62C6AF}" type="pres">
      <dgm:prSet presAssocID="{54466636-9856-486B-9B10-31D16851F912}" presName="childTextArrow" presStyleLbl="fgAccFollowNode1" presStyleIdx="4" presStyleCnt="6">
        <dgm:presLayoutVars>
          <dgm:bulletEnabled val="1"/>
        </dgm:presLayoutVars>
      </dgm:prSet>
      <dgm:spPr/>
      <dgm:t>
        <a:bodyPr/>
        <a:lstStyle/>
        <a:p>
          <a:endParaRPr lang="ru-RU"/>
        </a:p>
      </dgm:t>
    </dgm:pt>
    <dgm:pt modelId="{E8B3A272-5A21-4FC2-81E8-B1EF574D5F44}" type="pres">
      <dgm:prSet presAssocID="{31564256-19EB-435A-9347-0B91E2B4D790}" presName="childTextArrow" presStyleLbl="fgAccFollowNode1" presStyleIdx="5" presStyleCnt="6">
        <dgm:presLayoutVars>
          <dgm:bulletEnabled val="1"/>
        </dgm:presLayoutVars>
      </dgm:prSet>
      <dgm:spPr/>
      <dgm:t>
        <a:bodyPr/>
        <a:lstStyle/>
        <a:p>
          <a:endParaRPr lang="ru-RU"/>
        </a:p>
      </dgm:t>
    </dgm:pt>
  </dgm:ptLst>
  <dgm:cxnLst>
    <dgm:cxn modelId="{1DED041B-BDEF-47E1-BCF3-B2CE356ACF82}" type="presOf" srcId="{67231907-34F7-484B-9272-7289FBB99CCE}" destId="{1F138779-6515-4525-92C7-9D9CFC164E57}" srcOrd="1" destOrd="0" presId="urn:microsoft.com/office/officeart/2005/8/layout/process4"/>
    <dgm:cxn modelId="{E2012EFD-4F33-4756-B137-B86FD2ED6AA7}" srcId="{BB1CEB32-9924-4668-B719-A3FF19342351}" destId="{27180459-0831-4F33-9225-44BD08009E2D}" srcOrd="1" destOrd="0" parTransId="{49F98948-E490-4A9F-88F9-2580271C9358}" sibTransId="{5074EF3B-06B8-4561-AED8-974B52EAFE2C}"/>
    <dgm:cxn modelId="{A1A2427E-66A1-4B60-97E0-CC3A3B1C1C14}" type="presOf" srcId="{27180459-0831-4F33-9225-44BD08009E2D}" destId="{D3C3D035-C4F6-4968-8059-523653F057C4}" srcOrd="1" destOrd="0" presId="urn:microsoft.com/office/officeart/2005/8/layout/process4"/>
    <dgm:cxn modelId="{0579F4E5-F5E2-4C3F-8D0D-5641D6907CC1}" type="presOf" srcId="{F60EC53F-4523-4CA9-BE3F-A55C7CBD4A8A}" destId="{E1D7F0A0-5BFC-4F08-B393-ABC22400D71C}" srcOrd="0" destOrd="0" presId="urn:microsoft.com/office/officeart/2005/8/layout/process4"/>
    <dgm:cxn modelId="{6EBBA9CD-D8A6-4C2D-BB52-72C0D6A3228F}" type="presOf" srcId="{27180459-0831-4F33-9225-44BD08009E2D}" destId="{009EED9A-2CF6-42C0-B7D1-7F5C90905D8E}" srcOrd="0" destOrd="0" presId="urn:microsoft.com/office/officeart/2005/8/layout/process4"/>
    <dgm:cxn modelId="{36AD4A82-F7D6-40AB-91DD-0F1A32855927}" srcId="{67231907-34F7-484B-9272-7289FBB99CCE}" destId="{F60EC53F-4523-4CA9-BE3F-A55C7CBD4A8A}" srcOrd="0" destOrd="0" parTransId="{EB3184C1-C184-4C88-8050-2D344A1E273F}" sibTransId="{CB21CD8C-26D4-46A3-8A82-62D5852F15D5}"/>
    <dgm:cxn modelId="{06F158E8-6A47-4444-9E6D-6AC4479421A0}" type="presOf" srcId="{1D785C4F-2A9C-4902-BCB9-63E2E794E375}" destId="{B6E81B2E-E49F-4E6D-8FE0-8F9B081624BF}" srcOrd="1" destOrd="0" presId="urn:microsoft.com/office/officeart/2005/8/layout/process4"/>
    <dgm:cxn modelId="{633C9672-082F-4EBF-B0E1-8AFA7FFCC225}" type="presOf" srcId="{6E4A2957-90BE-4E8F-9D4A-42FD64F37522}" destId="{0631AD1E-7B98-49E7-AEDB-82DC9798C0FE}" srcOrd="0" destOrd="0" presId="urn:microsoft.com/office/officeart/2005/8/layout/process4"/>
    <dgm:cxn modelId="{E60B6063-3AC9-433A-B27B-F9A2BC7B401F}" type="presOf" srcId="{BB1CEB32-9924-4668-B719-A3FF19342351}" destId="{284830F5-5672-4420-9713-DF6309124D1B}" srcOrd="0" destOrd="0" presId="urn:microsoft.com/office/officeart/2005/8/layout/process4"/>
    <dgm:cxn modelId="{19428399-0ABC-4ED2-B0A6-9D00868C49AF}" srcId="{BB1CEB32-9924-4668-B719-A3FF19342351}" destId="{1D785C4F-2A9C-4902-BCB9-63E2E794E375}" srcOrd="0" destOrd="0" parTransId="{3C07B6B9-36C4-4628-A62F-38D4E8093305}" sibTransId="{0B62A5CC-A945-4AB3-A87B-4881F63B0D15}"/>
    <dgm:cxn modelId="{DE9C1AF4-35BD-4CE2-A268-24E535D82CBA}" type="presOf" srcId="{67231907-34F7-484B-9272-7289FBB99CCE}" destId="{FF3BACC8-0FD6-41CE-95CD-C4DCC761C52E}" srcOrd="0" destOrd="0" presId="urn:microsoft.com/office/officeart/2005/8/layout/process4"/>
    <dgm:cxn modelId="{BAB2E8A8-C8F7-40F1-9CD7-484C68D02AE7}" srcId="{27180459-0831-4F33-9225-44BD08009E2D}" destId="{446689F6-025E-4E32-B4C7-7ABEB00F14B1}" srcOrd="1" destOrd="0" parTransId="{34701126-6CBA-4890-9DEB-65B8CB3AD3B6}" sibTransId="{2FA4F77A-40DA-4123-84AB-818604CE727B}"/>
    <dgm:cxn modelId="{308CEE08-FA17-4D90-A2F0-174D73AEBB34}" srcId="{BB1CEB32-9924-4668-B719-A3FF19342351}" destId="{67231907-34F7-484B-9272-7289FBB99CCE}" srcOrd="2" destOrd="0" parTransId="{EAD9EB2C-69F0-4FA4-85DC-C01E54443E6C}" sibTransId="{5563115E-466B-4B5A-987A-7F0E5AFECEB8}"/>
    <dgm:cxn modelId="{1EEBD428-392B-4140-A5A7-6ABBF116280B}" srcId="{27180459-0831-4F33-9225-44BD08009E2D}" destId="{6E4A2957-90BE-4E8F-9D4A-42FD64F37522}" srcOrd="0" destOrd="0" parTransId="{8F6E0616-E2B6-4931-ABE6-32B2AAC0AAC4}" sibTransId="{C309836C-3ED1-49E9-BE6B-0F88B06F834C}"/>
    <dgm:cxn modelId="{AFF28B58-3352-4DEE-BAF4-80A437C17834}" type="presOf" srcId="{1D785C4F-2A9C-4902-BCB9-63E2E794E375}" destId="{A5A0EF25-8BE6-402F-BE19-0A872DDB9673}" srcOrd="0" destOrd="0" presId="urn:microsoft.com/office/officeart/2005/8/layout/process4"/>
    <dgm:cxn modelId="{E35BFF4C-4183-4A80-8A4B-633B7DFF038B}" srcId="{1D785C4F-2A9C-4902-BCB9-63E2E794E375}" destId="{54466636-9856-486B-9B10-31D16851F912}" srcOrd="0" destOrd="0" parTransId="{F23C988C-F385-4BE5-B6E5-B69D7D4230CD}" sibTransId="{B5D4DF2D-C68C-4D48-96A1-627A6A3F9D98}"/>
    <dgm:cxn modelId="{52B6335E-81B3-469C-8EFB-F0F5D1E3DBB1}" type="presOf" srcId="{A3DC3506-8E32-4FAC-A7BB-D83DAD61C4DF}" destId="{DE629F96-FE39-408F-8629-C3C46621478E}" srcOrd="0" destOrd="0" presId="urn:microsoft.com/office/officeart/2005/8/layout/process4"/>
    <dgm:cxn modelId="{23FF2100-DE72-479A-B8EA-AB2357AADC9C}" type="presOf" srcId="{54466636-9856-486B-9B10-31D16851F912}" destId="{E24D3919-9DB2-4E4C-93EB-6CDF5F62C6AF}" srcOrd="0" destOrd="0" presId="urn:microsoft.com/office/officeart/2005/8/layout/process4"/>
    <dgm:cxn modelId="{056D9140-6898-4308-834C-366BC1C51287}" srcId="{1D785C4F-2A9C-4902-BCB9-63E2E794E375}" destId="{31564256-19EB-435A-9347-0B91E2B4D790}" srcOrd="1" destOrd="0" parTransId="{6EA6AF03-AEE6-4EAE-8DD8-ED14EDCB2409}" sibTransId="{D4201BC7-98F1-41E9-B200-0E32716F68F9}"/>
    <dgm:cxn modelId="{8A696817-2C65-491C-8A16-CB78CCC41A02}" srcId="{67231907-34F7-484B-9272-7289FBB99CCE}" destId="{A3DC3506-8E32-4FAC-A7BB-D83DAD61C4DF}" srcOrd="1" destOrd="0" parTransId="{556EC756-ABDA-46B2-BDED-F3FC34D30CC0}" sibTransId="{4FF479DB-3CEC-479D-B1A9-01AB33472994}"/>
    <dgm:cxn modelId="{7158033D-DE30-42D2-89B9-0EAF7392AD02}" type="presOf" srcId="{31564256-19EB-435A-9347-0B91E2B4D790}" destId="{E8B3A272-5A21-4FC2-81E8-B1EF574D5F44}" srcOrd="0" destOrd="0" presId="urn:microsoft.com/office/officeart/2005/8/layout/process4"/>
    <dgm:cxn modelId="{195229AD-6855-42B5-96CE-7990E714F7B9}" type="presOf" srcId="{446689F6-025E-4E32-B4C7-7ABEB00F14B1}" destId="{2961FAA3-F7A7-4533-ADC9-0A13E7CD4AEE}" srcOrd="0" destOrd="0" presId="urn:microsoft.com/office/officeart/2005/8/layout/process4"/>
    <dgm:cxn modelId="{64539B9B-A4AF-4875-A212-A3958E879CAE}" type="presParOf" srcId="{284830F5-5672-4420-9713-DF6309124D1B}" destId="{D642600A-093E-4723-9226-F4D9A5125F53}" srcOrd="0" destOrd="0" presId="urn:microsoft.com/office/officeart/2005/8/layout/process4"/>
    <dgm:cxn modelId="{A92A738F-8B23-433D-BC41-EDFE169AA6D3}" type="presParOf" srcId="{D642600A-093E-4723-9226-F4D9A5125F53}" destId="{FF3BACC8-0FD6-41CE-95CD-C4DCC761C52E}" srcOrd="0" destOrd="0" presId="urn:microsoft.com/office/officeart/2005/8/layout/process4"/>
    <dgm:cxn modelId="{FBCF04CA-7665-43F4-A7C6-8EB366CFC3BB}" type="presParOf" srcId="{D642600A-093E-4723-9226-F4D9A5125F53}" destId="{1F138779-6515-4525-92C7-9D9CFC164E57}" srcOrd="1" destOrd="0" presId="urn:microsoft.com/office/officeart/2005/8/layout/process4"/>
    <dgm:cxn modelId="{C34B5A5C-7720-477C-97F9-B8CB54D43DBC}" type="presParOf" srcId="{D642600A-093E-4723-9226-F4D9A5125F53}" destId="{A0A17516-6289-4865-AD3E-7FED8B7D1EF4}" srcOrd="2" destOrd="0" presId="urn:microsoft.com/office/officeart/2005/8/layout/process4"/>
    <dgm:cxn modelId="{A6CF4CD6-E240-42C6-9CC6-EEC599DBA7ED}" type="presParOf" srcId="{A0A17516-6289-4865-AD3E-7FED8B7D1EF4}" destId="{E1D7F0A0-5BFC-4F08-B393-ABC22400D71C}" srcOrd="0" destOrd="0" presId="urn:microsoft.com/office/officeart/2005/8/layout/process4"/>
    <dgm:cxn modelId="{0F28321F-169C-40A2-8211-397A4F4C75D9}" type="presParOf" srcId="{A0A17516-6289-4865-AD3E-7FED8B7D1EF4}" destId="{DE629F96-FE39-408F-8629-C3C46621478E}" srcOrd="1" destOrd="0" presId="urn:microsoft.com/office/officeart/2005/8/layout/process4"/>
    <dgm:cxn modelId="{6CEA9A0F-A633-4958-901E-38985D94EF43}" type="presParOf" srcId="{284830F5-5672-4420-9713-DF6309124D1B}" destId="{50498F76-8414-418B-9A8D-5C538C075142}" srcOrd="1" destOrd="0" presId="urn:microsoft.com/office/officeart/2005/8/layout/process4"/>
    <dgm:cxn modelId="{45FC0E12-D3C1-453E-B066-3B5AC692DB02}" type="presParOf" srcId="{284830F5-5672-4420-9713-DF6309124D1B}" destId="{6B6575E8-2232-4FA5-AAD8-C94B6A543FD1}" srcOrd="2" destOrd="0" presId="urn:microsoft.com/office/officeart/2005/8/layout/process4"/>
    <dgm:cxn modelId="{7076B02E-2F09-485E-8D77-6586656BBB6B}" type="presParOf" srcId="{6B6575E8-2232-4FA5-AAD8-C94B6A543FD1}" destId="{009EED9A-2CF6-42C0-B7D1-7F5C90905D8E}" srcOrd="0" destOrd="0" presId="urn:microsoft.com/office/officeart/2005/8/layout/process4"/>
    <dgm:cxn modelId="{BE729887-CF12-4AFB-B17E-780F8A7906C2}" type="presParOf" srcId="{6B6575E8-2232-4FA5-AAD8-C94B6A543FD1}" destId="{D3C3D035-C4F6-4968-8059-523653F057C4}" srcOrd="1" destOrd="0" presId="urn:microsoft.com/office/officeart/2005/8/layout/process4"/>
    <dgm:cxn modelId="{935F9EB0-5CBB-4925-A85A-C0F0ADE35649}" type="presParOf" srcId="{6B6575E8-2232-4FA5-AAD8-C94B6A543FD1}" destId="{C0AC2DC2-6B49-4B4A-A347-86766D0FCE6F}" srcOrd="2" destOrd="0" presId="urn:microsoft.com/office/officeart/2005/8/layout/process4"/>
    <dgm:cxn modelId="{5B71417C-EF97-4E55-A828-A58D2AABC663}" type="presParOf" srcId="{C0AC2DC2-6B49-4B4A-A347-86766D0FCE6F}" destId="{0631AD1E-7B98-49E7-AEDB-82DC9798C0FE}" srcOrd="0" destOrd="0" presId="urn:microsoft.com/office/officeart/2005/8/layout/process4"/>
    <dgm:cxn modelId="{40ABE84F-3D0A-4F71-B288-581DBA4130C2}" type="presParOf" srcId="{C0AC2DC2-6B49-4B4A-A347-86766D0FCE6F}" destId="{2961FAA3-F7A7-4533-ADC9-0A13E7CD4AEE}" srcOrd="1" destOrd="0" presId="urn:microsoft.com/office/officeart/2005/8/layout/process4"/>
    <dgm:cxn modelId="{F8F84C71-D23E-4520-B038-BC03ECCF4410}" type="presParOf" srcId="{284830F5-5672-4420-9713-DF6309124D1B}" destId="{FEE89E34-50F7-456D-B164-7D51C64A1BAA}" srcOrd="3" destOrd="0" presId="urn:microsoft.com/office/officeart/2005/8/layout/process4"/>
    <dgm:cxn modelId="{F78AA2D4-AB31-4305-A41B-7B53E41DCFC0}" type="presParOf" srcId="{284830F5-5672-4420-9713-DF6309124D1B}" destId="{98622622-8332-4533-A00D-9B12D6705D09}" srcOrd="4" destOrd="0" presId="urn:microsoft.com/office/officeart/2005/8/layout/process4"/>
    <dgm:cxn modelId="{8C8BB55D-D0E0-47AF-8BEF-3EF5D45A6F88}" type="presParOf" srcId="{98622622-8332-4533-A00D-9B12D6705D09}" destId="{A5A0EF25-8BE6-402F-BE19-0A872DDB9673}" srcOrd="0" destOrd="0" presId="urn:microsoft.com/office/officeart/2005/8/layout/process4"/>
    <dgm:cxn modelId="{092F7420-FF97-4147-8933-FE2618F1A884}" type="presParOf" srcId="{98622622-8332-4533-A00D-9B12D6705D09}" destId="{B6E81B2E-E49F-4E6D-8FE0-8F9B081624BF}" srcOrd="1" destOrd="0" presId="urn:microsoft.com/office/officeart/2005/8/layout/process4"/>
    <dgm:cxn modelId="{4A71F0D7-37AD-4528-A695-736DCE49088D}" type="presParOf" srcId="{98622622-8332-4533-A00D-9B12D6705D09}" destId="{A0960584-E6CB-400B-B966-943B48756D9B}" srcOrd="2" destOrd="0" presId="urn:microsoft.com/office/officeart/2005/8/layout/process4"/>
    <dgm:cxn modelId="{FE3D1657-DBD8-4EA1-A15D-ACBCD95A4ED9}" type="presParOf" srcId="{A0960584-E6CB-400B-B966-943B48756D9B}" destId="{E24D3919-9DB2-4E4C-93EB-6CDF5F62C6AF}" srcOrd="0" destOrd="0" presId="urn:microsoft.com/office/officeart/2005/8/layout/process4"/>
    <dgm:cxn modelId="{C8B6D5A4-ADFE-4F02-BF8F-27B65CE2540A}" type="presParOf" srcId="{A0960584-E6CB-400B-B966-943B48756D9B}" destId="{E8B3A272-5A21-4FC2-81E8-B1EF574D5F44}" srcOrd="1" destOrd="0" presId="urn:microsoft.com/office/officeart/2005/8/layout/process4"/>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138779-6515-4525-92C7-9D9CFC164E57}">
      <dsp:nvSpPr>
        <dsp:cNvPr id="0" name=""/>
        <dsp:cNvSpPr/>
      </dsp:nvSpPr>
      <dsp:spPr>
        <a:xfrm>
          <a:off x="0" y="1505694"/>
          <a:ext cx="2857499" cy="494202"/>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prefixed verbs</a:t>
          </a:r>
          <a:endParaRPr lang="ru-RU" sz="900" kern="1200"/>
        </a:p>
      </dsp:txBody>
      <dsp:txXfrm>
        <a:off x="0" y="1505694"/>
        <a:ext cx="2857499" cy="266869"/>
      </dsp:txXfrm>
    </dsp:sp>
    <dsp:sp modelId="{E1D7F0A0-5BFC-4F08-B393-ABC22400D71C}">
      <dsp:nvSpPr>
        <dsp:cNvPr id="0" name=""/>
        <dsp:cNvSpPr/>
      </dsp:nvSpPr>
      <dsp:spPr>
        <a:xfrm>
          <a:off x="0" y="1762679"/>
          <a:ext cx="1428749" cy="227333"/>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manner +</a:t>
          </a:r>
          <a:endParaRPr lang="ru-RU" sz="1400" kern="1200" dirty="0"/>
        </a:p>
      </dsp:txBody>
      <dsp:txXfrm>
        <a:off x="0" y="1762679"/>
        <a:ext cx="1428749" cy="227333"/>
      </dsp:txXfrm>
    </dsp:sp>
    <dsp:sp modelId="{DE629F96-FE39-408F-8629-C3C46621478E}">
      <dsp:nvSpPr>
        <dsp:cNvPr id="0" name=""/>
        <dsp:cNvSpPr/>
      </dsp:nvSpPr>
      <dsp:spPr>
        <a:xfrm>
          <a:off x="1428749" y="1762679"/>
          <a:ext cx="1428749" cy="227333"/>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path +</a:t>
          </a:r>
          <a:endParaRPr lang="ru-RU" sz="1400" kern="1200"/>
        </a:p>
      </dsp:txBody>
      <dsp:txXfrm>
        <a:off x="1428749" y="1762679"/>
        <a:ext cx="1428749" cy="227333"/>
      </dsp:txXfrm>
    </dsp:sp>
    <dsp:sp modelId="{D3C3D035-C4F6-4968-8059-523653F057C4}">
      <dsp:nvSpPr>
        <dsp:cNvPr id="0" name=""/>
        <dsp:cNvSpPr/>
      </dsp:nvSpPr>
      <dsp:spPr>
        <a:xfrm rot="10800000">
          <a:off x="0" y="753023"/>
          <a:ext cx="2857499" cy="760083"/>
        </a:xfrm>
        <a:prstGeom prst="upArrowCallout">
          <a:avLst/>
        </a:prstGeom>
        <a:solidFill>
          <a:schemeClr val="accent5">
            <a:shade val="80000"/>
            <a:hueOff val="404594"/>
            <a:satOff val="-21808"/>
            <a:lumOff val="17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general prefixed verbs</a:t>
          </a:r>
          <a:endParaRPr lang="ru-RU" sz="900" kern="1200"/>
        </a:p>
      </dsp:txBody>
      <dsp:txXfrm>
        <a:off x="0" y="753023"/>
        <a:ext cx="2857499" cy="266789"/>
      </dsp:txXfrm>
    </dsp:sp>
    <dsp:sp modelId="{0631AD1E-7B98-49E7-AEDB-82DC9798C0FE}">
      <dsp:nvSpPr>
        <dsp:cNvPr id="0" name=""/>
        <dsp:cNvSpPr/>
      </dsp:nvSpPr>
      <dsp:spPr>
        <a:xfrm>
          <a:off x="0" y="1019813"/>
          <a:ext cx="1428749" cy="227264"/>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manner +/-</a:t>
          </a:r>
          <a:endParaRPr lang="ru-RU" sz="1400" kern="1200"/>
        </a:p>
      </dsp:txBody>
      <dsp:txXfrm>
        <a:off x="0" y="1019813"/>
        <a:ext cx="1428749" cy="227264"/>
      </dsp:txXfrm>
    </dsp:sp>
    <dsp:sp modelId="{2961FAA3-F7A7-4533-ADC9-0A13E7CD4AEE}">
      <dsp:nvSpPr>
        <dsp:cNvPr id="0" name=""/>
        <dsp:cNvSpPr/>
      </dsp:nvSpPr>
      <dsp:spPr>
        <a:xfrm>
          <a:off x="1428749" y="1019813"/>
          <a:ext cx="1428749" cy="227264"/>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path +/-</a:t>
          </a:r>
          <a:endParaRPr lang="ru-RU" sz="1400" kern="1200"/>
        </a:p>
      </dsp:txBody>
      <dsp:txXfrm>
        <a:off x="1428749" y="1019813"/>
        <a:ext cx="1428749" cy="227264"/>
      </dsp:txXfrm>
    </dsp:sp>
    <dsp:sp modelId="{B6E81B2E-E49F-4E6D-8FE0-8F9B081624BF}">
      <dsp:nvSpPr>
        <dsp:cNvPr id="0" name=""/>
        <dsp:cNvSpPr/>
      </dsp:nvSpPr>
      <dsp:spPr>
        <a:xfrm rot="10800000">
          <a:off x="0" y="353"/>
          <a:ext cx="2857499" cy="760083"/>
        </a:xfrm>
        <a:prstGeom prst="upArrowCallout">
          <a:avLst/>
        </a:prstGeom>
        <a:solidFill>
          <a:schemeClr val="accent5">
            <a:shade val="80000"/>
            <a:hueOff val="809187"/>
            <a:satOff val="-43615"/>
            <a:lumOff val="35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smtClean="0"/>
            <a:t>general root verbs </a:t>
          </a:r>
          <a:endParaRPr lang="ru-RU" sz="900" kern="1200" dirty="0"/>
        </a:p>
      </dsp:txBody>
      <dsp:txXfrm>
        <a:off x="0" y="353"/>
        <a:ext cx="2857499" cy="266789"/>
      </dsp:txXfrm>
    </dsp:sp>
    <dsp:sp modelId="{E24D3919-9DB2-4E4C-93EB-6CDF5F62C6AF}">
      <dsp:nvSpPr>
        <dsp:cNvPr id="0" name=""/>
        <dsp:cNvSpPr/>
      </dsp:nvSpPr>
      <dsp:spPr>
        <a:xfrm>
          <a:off x="0" y="267142"/>
          <a:ext cx="1428749" cy="227264"/>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manner +/-</a:t>
          </a:r>
          <a:endParaRPr lang="ru-RU" sz="1400" kern="1200"/>
        </a:p>
      </dsp:txBody>
      <dsp:txXfrm>
        <a:off x="0" y="267142"/>
        <a:ext cx="1428749" cy="227264"/>
      </dsp:txXfrm>
    </dsp:sp>
    <dsp:sp modelId="{E8B3A272-5A21-4FC2-81E8-B1EF574D5F44}">
      <dsp:nvSpPr>
        <dsp:cNvPr id="0" name=""/>
        <dsp:cNvSpPr/>
      </dsp:nvSpPr>
      <dsp:spPr>
        <a:xfrm>
          <a:off x="1428749" y="267142"/>
          <a:ext cx="1428749" cy="227264"/>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a:t>path -</a:t>
          </a:r>
          <a:endParaRPr lang="ru-RU" sz="1400" kern="1200"/>
        </a:p>
      </dsp:txBody>
      <dsp:txXfrm>
        <a:off x="1428749" y="267142"/>
        <a:ext cx="1428749" cy="2272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atin typeface="Arial"/>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001713" y="685800"/>
            <a:ext cx="4854575" cy="3429000"/>
          </a:xfrm>
          <a:prstGeom prst="rect">
            <a:avLst/>
          </a:prstGeom>
          <a:noFill/>
          <a:ln w="9525">
            <a:solidFill>
              <a:srgbClr val="000000"/>
            </a:solidFill>
            <a:miter lim="800000"/>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atin typeface="Arial"/>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atin typeface="Arial"/>
              </a:defRPr>
            </a:lvl1pPr>
          </a:lstStyle>
          <a:p>
            <a:pPr>
              <a:defRPr/>
            </a:pPr>
            <a:fld id="{CB3AB02E-B1D7-4EC1-9C07-481679E1086C}" type="slidenum">
              <a:rPr lang="en-US"/>
              <a:pPr>
                <a:defRPr/>
              </a:pPr>
              <a:t>‹#›</a:t>
            </a:fld>
            <a:endParaRPr lang="en-US"/>
          </a:p>
        </p:txBody>
      </p:sp>
    </p:spTree>
    <p:extLst>
      <p:ext uri="{BB962C8B-B14F-4D97-AF65-F5344CB8AC3E}">
        <p14:creationId xmlns:p14="http://schemas.microsoft.com/office/powerpoint/2010/main" xmlns="" val="542291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287030" algn="l" rtl="0" eaLnBrk="0" fontAlgn="base" hangingPunct="0">
      <a:spcBef>
        <a:spcPct val="30000"/>
      </a:spcBef>
      <a:spcAft>
        <a:spcPct val="0"/>
      </a:spcAft>
      <a:defRPr sz="800" kern="1200">
        <a:solidFill>
          <a:schemeClr val="tx1"/>
        </a:solidFill>
        <a:latin typeface="Arial" charset="0"/>
        <a:ea typeface="+mn-ea"/>
        <a:cs typeface="+mn-cs"/>
      </a:defRPr>
    </a:lvl2pPr>
    <a:lvl3pPr marL="574060" algn="l" rtl="0" eaLnBrk="0" fontAlgn="base" hangingPunct="0">
      <a:spcBef>
        <a:spcPct val="30000"/>
      </a:spcBef>
      <a:spcAft>
        <a:spcPct val="0"/>
      </a:spcAft>
      <a:defRPr sz="800" kern="1200">
        <a:solidFill>
          <a:schemeClr val="tx1"/>
        </a:solidFill>
        <a:latin typeface="Arial" charset="0"/>
        <a:ea typeface="+mn-ea"/>
        <a:cs typeface="+mn-cs"/>
      </a:defRPr>
    </a:lvl3pPr>
    <a:lvl4pPr marL="861090" algn="l" rtl="0" eaLnBrk="0" fontAlgn="base" hangingPunct="0">
      <a:spcBef>
        <a:spcPct val="30000"/>
      </a:spcBef>
      <a:spcAft>
        <a:spcPct val="0"/>
      </a:spcAft>
      <a:defRPr sz="800" kern="1200">
        <a:solidFill>
          <a:schemeClr val="tx1"/>
        </a:solidFill>
        <a:latin typeface="Arial" charset="0"/>
        <a:ea typeface="+mn-ea"/>
        <a:cs typeface="+mn-cs"/>
      </a:defRPr>
    </a:lvl4pPr>
    <a:lvl5pPr marL="1148121" algn="l" rtl="0" eaLnBrk="0" fontAlgn="base" hangingPunct="0">
      <a:spcBef>
        <a:spcPct val="30000"/>
      </a:spcBef>
      <a:spcAft>
        <a:spcPct val="0"/>
      </a:spcAft>
      <a:defRPr sz="800" kern="1200">
        <a:solidFill>
          <a:schemeClr val="tx1"/>
        </a:solidFill>
        <a:latin typeface="Arial" charset="0"/>
        <a:ea typeface="+mn-ea"/>
        <a:cs typeface="+mn-cs"/>
      </a:defRPr>
    </a:lvl5pPr>
    <a:lvl6pPr marL="1435151" algn="l" defTabSz="574060" rtl="0" eaLnBrk="1" latinLnBrk="0" hangingPunct="1">
      <a:defRPr sz="800" kern="1200">
        <a:solidFill>
          <a:schemeClr val="tx1"/>
        </a:solidFill>
        <a:latin typeface="+mn-lt"/>
        <a:ea typeface="+mn-ea"/>
        <a:cs typeface="+mn-cs"/>
      </a:defRPr>
    </a:lvl6pPr>
    <a:lvl7pPr marL="1722181" algn="l" defTabSz="574060" rtl="0" eaLnBrk="1" latinLnBrk="0" hangingPunct="1">
      <a:defRPr sz="800" kern="1200">
        <a:solidFill>
          <a:schemeClr val="tx1"/>
        </a:solidFill>
        <a:latin typeface="+mn-lt"/>
        <a:ea typeface="+mn-ea"/>
        <a:cs typeface="+mn-cs"/>
      </a:defRPr>
    </a:lvl7pPr>
    <a:lvl8pPr marL="2009211" algn="l" defTabSz="574060" rtl="0" eaLnBrk="1" latinLnBrk="0" hangingPunct="1">
      <a:defRPr sz="800" kern="1200">
        <a:solidFill>
          <a:schemeClr val="tx1"/>
        </a:solidFill>
        <a:latin typeface="+mn-lt"/>
        <a:ea typeface="+mn-ea"/>
        <a:cs typeface="+mn-cs"/>
      </a:defRPr>
    </a:lvl8pPr>
    <a:lvl9pPr marL="2296241" algn="l" defTabSz="57406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eaLnBrk="1" hangingPunct="1"/>
            <a:fld id="{9FC6C783-E328-43A0-AAAB-9EA22073AF6E}"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xfrm>
            <a:off x="1001713" y="685800"/>
            <a:ext cx="4854575" cy="3429000"/>
          </a:xfrm>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1194" y="6644182"/>
            <a:ext cx="25737590" cy="4583475"/>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4542386" y="12118774"/>
            <a:ext cx="21195204" cy="5466341"/>
          </a:xfrm>
        </p:spPr>
        <p:txBody>
          <a:bodyPr/>
          <a:lstStyle>
            <a:defPPr>
              <a:defRPr kern="1200" smtId="4294967295"/>
            </a:defPPr>
            <a:lvl1pPr marL="0" indent="0" algn="ctr">
              <a:buNone/>
              <a:defRPr/>
            </a:lvl1pPr>
            <a:lvl2pPr marL="287030" indent="0" algn="ctr">
              <a:buNone/>
              <a:defRPr/>
            </a:lvl2pPr>
            <a:lvl3pPr marL="574060" indent="0" algn="ctr">
              <a:buNone/>
              <a:defRPr/>
            </a:lvl3pPr>
            <a:lvl4pPr marL="861090" indent="0" algn="ctr">
              <a:buNone/>
              <a:defRPr/>
            </a:lvl4pPr>
            <a:lvl5pPr marL="1148121" indent="0" algn="ctr">
              <a:buNone/>
              <a:defRPr/>
            </a:lvl5pPr>
            <a:lvl6pPr marL="1435151" indent="0" algn="ctr">
              <a:buNone/>
              <a:defRPr/>
            </a:lvl6pPr>
            <a:lvl7pPr marL="1722181" indent="0" algn="ctr">
              <a:buNone/>
              <a:defRPr/>
            </a:lvl7pPr>
            <a:lvl8pPr marL="2009211" indent="0" algn="ctr">
              <a:buNone/>
              <a:defRPr/>
            </a:lvl8pPr>
            <a:lvl9pPr marL="2296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A6CB3F3-6A34-4A29-9EC1-44412A333D4F}"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2316577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349265-567C-4589-9D46-9335B629025A}"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1688161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67" y="857082"/>
            <a:ext cx="6812605" cy="18247263"/>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1514778" y="857082"/>
            <a:ext cx="20345332" cy="18247263"/>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767CFD7-D4CA-40D0-8BC8-E3BE4FB5A6FE}"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29697285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89D9F77-F2DD-456C-9C0E-D08C4A6883A3}"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2589952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13743207"/>
            <a:ext cx="25737590" cy="4247243"/>
          </a:xfrm>
        </p:spPr>
        <p:txBody>
          <a:bodyPr anchor="t"/>
          <a:lstStyle>
            <a:defPPr>
              <a:defRPr kern="1200" smtId="4294967295"/>
            </a:defPPr>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2391909" y="9064843"/>
            <a:ext cx="25737590" cy="4678363"/>
          </a:xfrm>
        </p:spPr>
        <p:txBody>
          <a:bodyPr anchor="b"/>
          <a:lstStyle>
            <a:defPPr>
              <a:defRPr kern="1200" smtId="4294967295"/>
            </a:defPPr>
            <a:lvl1pPr marL="0" indent="0">
              <a:buNone/>
              <a:defRPr sz="1300"/>
            </a:lvl1pPr>
            <a:lvl2pPr marL="287030" indent="0">
              <a:buNone/>
              <a:defRPr sz="1100"/>
            </a:lvl2pPr>
            <a:lvl3pPr marL="574060" indent="0">
              <a:buNone/>
              <a:defRPr sz="1000"/>
            </a:lvl3pPr>
            <a:lvl4pPr marL="861090" indent="0">
              <a:buNone/>
              <a:defRPr sz="900"/>
            </a:lvl4pPr>
            <a:lvl5pPr marL="1148121" indent="0">
              <a:buNone/>
              <a:defRPr sz="900"/>
            </a:lvl5pPr>
            <a:lvl6pPr marL="1435151" indent="0">
              <a:buNone/>
              <a:defRPr sz="900"/>
            </a:lvl6pPr>
            <a:lvl7pPr marL="1722181" indent="0">
              <a:buNone/>
              <a:defRPr sz="900"/>
            </a:lvl7pPr>
            <a:lvl8pPr marL="2009211" indent="0">
              <a:buNone/>
              <a:defRPr sz="900"/>
            </a:lvl8pPr>
            <a:lvl9pPr marL="2296241" indent="0">
              <a:buNone/>
              <a:defRPr sz="9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FBCC724-3E9F-41A6-9874-B82950430B59}"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18506997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1514778" y="4990873"/>
            <a:ext cx="13578482" cy="14113472"/>
          </a:xfrm>
        </p:spPr>
        <p:txBody>
          <a:bodyPr/>
          <a:lstStyle>
            <a:defPPr>
              <a:defRPr kern="1200" smtId="4294967295"/>
            </a:defPPr>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86717" y="4990873"/>
            <a:ext cx="13579455" cy="14113472"/>
          </a:xfrm>
        </p:spPr>
        <p:txBody>
          <a:bodyPr/>
          <a:lstStyle>
            <a:defPPr>
              <a:defRPr kern="1200" smtId="4294967295"/>
            </a:defPPr>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D886D287-8C1D-46C0-A3F9-3698528B21BD}"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14106802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805" y="856049"/>
            <a:ext cx="27252366" cy="3564467"/>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804" y="4787691"/>
            <a:ext cx="13378913" cy="1994699"/>
          </a:xfrm>
        </p:spPr>
        <p:txBody>
          <a:bodyPr anchor="b"/>
          <a:lstStyle>
            <a:defPPr>
              <a:defRPr kern="1200" smtId="4294967295"/>
            </a:defPPr>
            <a:lvl1pPr marL="0" indent="0">
              <a:buNone/>
              <a:defRPr sz="1500" b="1"/>
            </a:lvl1pPr>
            <a:lvl2pPr marL="287030" indent="0">
              <a:buNone/>
              <a:defRPr sz="1300" b="1"/>
            </a:lvl2pPr>
            <a:lvl3pPr marL="574060" indent="0">
              <a:buNone/>
              <a:defRPr sz="1100" b="1"/>
            </a:lvl3pPr>
            <a:lvl4pPr marL="861090" indent="0">
              <a:buNone/>
              <a:defRPr sz="1000" b="1"/>
            </a:lvl4pPr>
            <a:lvl5pPr marL="1148121" indent="0">
              <a:buNone/>
              <a:defRPr sz="1000" b="1"/>
            </a:lvl5pPr>
            <a:lvl6pPr marL="1435151" indent="0">
              <a:buNone/>
              <a:defRPr sz="1000" b="1"/>
            </a:lvl6pPr>
            <a:lvl7pPr marL="1722181" indent="0">
              <a:buNone/>
              <a:defRPr sz="1000" b="1"/>
            </a:lvl7pPr>
            <a:lvl8pPr marL="2009211" indent="0">
              <a:buNone/>
              <a:defRPr sz="1000" b="1"/>
            </a:lvl8pPr>
            <a:lvl9pPr marL="2296241"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1513804" y="6782389"/>
            <a:ext cx="13378913" cy="12321957"/>
          </a:xfrm>
        </p:spPr>
        <p:txBody>
          <a:bodyPr/>
          <a:lstStyle>
            <a:defPPr>
              <a:defRPr kern="1200" smtId="4294967295"/>
            </a:defPPr>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81418" y="4787691"/>
            <a:ext cx="13384755" cy="1994699"/>
          </a:xfrm>
        </p:spPr>
        <p:txBody>
          <a:bodyPr anchor="b"/>
          <a:lstStyle>
            <a:defPPr>
              <a:defRPr kern="1200" smtId="4294967295"/>
            </a:defPPr>
            <a:lvl1pPr marL="0" indent="0">
              <a:buNone/>
              <a:defRPr sz="1500" b="1"/>
            </a:lvl1pPr>
            <a:lvl2pPr marL="287030" indent="0">
              <a:buNone/>
              <a:defRPr sz="1300" b="1"/>
            </a:lvl2pPr>
            <a:lvl3pPr marL="574060" indent="0">
              <a:buNone/>
              <a:defRPr sz="1100" b="1"/>
            </a:lvl3pPr>
            <a:lvl4pPr marL="861090" indent="0">
              <a:buNone/>
              <a:defRPr sz="1000" b="1"/>
            </a:lvl4pPr>
            <a:lvl5pPr marL="1148121" indent="0">
              <a:buNone/>
              <a:defRPr sz="1000" b="1"/>
            </a:lvl5pPr>
            <a:lvl6pPr marL="1435151" indent="0">
              <a:buNone/>
              <a:defRPr sz="1000" b="1"/>
            </a:lvl6pPr>
            <a:lvl7pPr marL="1722181" indent="0">
              <a:buNone/>
              <a:defRPr sz="1000" b="1"/>
            </a:lvl7pPr>
            <a:lvl8pPr marL="2009211" indent="0">
              <a:buNone/>
              <a:defRPr sz="1000" b="1"/>
            </a:lvl8pPr>
            <a:lvl9pPr marL="2296241"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15381418" y="6782389"/>
            <a:ext cx="13384755" cy="12321957"/>
          </a:xfrm>
        </p:spPr>
        <p:txBody>
          <a:bodyPr/>
          <a:lstStyle>
            <a:defPPr>
              <a:defRPr kern="1200" smtId="4294967295"/>
            </a:defPPr>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6D435759-CDC2-4F90-BF9A-DF451B2016E3}"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5239196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719606EE-2E8D-4F37-951F-1AFF8520E274}"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15568547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88C993C-3950-4336-975A-F48D1F9FB868}"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32157029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804" y="851924"/>
            <a:ext cx="9961901" cy="3623256"/>
          </a:xfrm>
        </p:spPr>
        <p:txBody>
          <a:bodyPr anchor="b"/>
          <a:lstStyle>
            <a:defPPr>
              <a:defRPr kern="1200" smtId="4294967295"/>
            </a:defPPr>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11838824" y="851924"/>
            <a:ext cx="16927347" cy="18252421"/>
          </a:xfrm>
        </p:spPr>
        <p:txBody>
          <a:bodyPr/>
          <a:lstStyle>
            <a:defPPr>
              <a:defRPr kern="1200" smtId="4294967295"/>
            </a:defPPr>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804" y="4475180"/>
            <a:ext cx="9961901" cy="14629165"/>
          </a:xfrm>
        </p:spPr>
        <p:txBody>
          <a:bodyPr/>
          <a:lstStyle>
            <a:defPPr>
              <a:defRPr kern="1200" smtId="4294967295"/>
            </a:defPPr>
            <a:lvl1pPr marL="0" indent="0">
              <a:buNone/>
              <a:defRPr sz="900"/>
            </a:lvl1pPr>
            <a:lvl2pPr marL="287030" indent="0">
              <a:buNone/>
              <a:defRPr sz="800"/>
            </a:lvl2pPr>
            <a:lvl3pPr marL="574060" indent="0">
              <a:buNone/>
              <a:defRPr sz="600"/>
            </a:lvl3pPr>
            <a:lvl4pPr marL="861090" indent="0">
              <a:buNone/>
              <a:defRPr sz="600"/>
            </a:lvl4pPr>
            <a:lvl5pPr marL="1148121" indent="0">
              <a:buNone/>
              <a:defRPr sz="600"/>
            </a:lvl5pPr>
            <a:lvl6pPr marL="1435151" indent="0">
              <a:buNone/>
              <a:defRPr sz="600"/>
            </a:lvl6pPr>
            <a:lvl7pPr marL="1722181" indent="0">
              <a:buNone/>
              <a:defRPr sz="600"/>
            </a:lvl7pPr>
            <a:lvl8pPr marL="2009211" indent="0">
              <a:buNone/>
              <a:defRPr sz="600"/>
            </a:lvl8pPr>
            <a:lvl9pPr marL="2296241"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A57F3FC8-B2CE-4B06-9CC3-6C35483E4DE9}"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4291744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475" y="14970555"/>
            <a:ext cx="18167597" cy="1767794"/>
          </a:xfrm>
        </p:spPr>
        <p:txBody>
          <a:bodyPr anchor="b"/>
          <a:lstStyle>
            <a:defPPr>
              <a:defRPr kern="1200" smtId="4294967295"/>
            </a:defPPr>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5935475" y="1911158"/>
            <a:ext cx="18167597" cy="12831461"/>
          </a:xfrm>
        </p:spPr>
        <p:txBody>
          <a:bodyPr/>
          <a:lstStyle>
            <a:defPPr>
              <a:defRPr kern="1200" smtId="4294967295"/>
            </a:defPPr>
            <a:lvl1pPr marL="0" indent="0">
              <a:buNone/>
              <a:defRPr sz="2000"/>
            </a:lvl1pPr>
            <a:lvl2pPr marL="287030" indent="0">
              <a:buNone/>
              <a:defRPr sz="1800"/>
            </a:lvl2pPr>
            <a:lvl3pPr marL="574060" indent="0">
              <a:buNone/>
              <a:defRPr sz="1500"/>
            </a:lvl3pPr>
            <a:lvl4pPr marL="861090" indent="0">
              <a:buNone/>
              <a:defRPr sz="1300"/>
            </a:lvl4pPr>
            <a:lvl5pPr marL="1148121" indent="0">
              <a:buNone/>
              <a:defRPr sz="1300"/>
            </a:lvl5pPr>
            <a:lvl6pPr marL="1435151" indent="0">
              <a:buNone/>
              <a:defRPr sz="1300"/>
            </a:lvl6pPr>
            <a:lvl7pPr marL="1722181" indent="0">
              <a:buNone/>
              <a:defRPr sz="1300"/>
            </a:lvl7pPr>
            <a:lvl8pPr marL="2009211" indent="0">
              <a:buNone/>
              <a:defRPr sz="1300"/>
            </a:lvl8pPr>
            <a:lvl9pPr marL="2296241" indent="0">
              <a:buNone/>
              <a:defRPr sz="1300"/>
            </a:lvl9pPr>
          </a:lstStyle>
          <a:p>
            <a:pPr lvl="0"/>
            <a:endParaRPr lang="en-US" noProof="0" smtClean="0"/>
          </a:p>
        </p:txBody>
      </p:sp>
      <p:sp>
        <p:nvSpPr>
          <p:cNvPr id="4" name="Text Placeholder 3"/>
          <p:cNvSpPr>
            <a:spLocks noGrp="1"/>
          </p:cNvSpPr>
          <p:nvPr>
            <p:ph type="body" sz="half" idx="2"/>
          </p:nvPr>
        </p:nvSpPr>
        <p:spPr>
          <a:xfrm>
            <a:off x="5935475" y="16738348"/>
            <a:ext cx="18167597" cy="2509359"/>
          </a:xfrm>
        </p:spPr>
        <p:txBody>
          <a:bodyPr/>
          <a:lstStyle>
            <a:defPPr>
              <a:defRPr kern="1200" smtId="4294967295"/>
            </a:defPPr>
            <a:lvl1pPr marL="0" indent="0">
              <a:buNone/>
              <a:defRPr sz="900"/>
            </a:lvl1pPr>
            <a:lvl2pPr marL="287030" indent="0">
              <a:buNone/>
              <a:defRPr sz="800"/>
            </a:lvl2pPr>
            <a:lvl3pPr marL="574060" indent="0">
              <a:buNone/>
              <a:defRPr sz="600"/>
            </a:lvl3pPr>
            <a:lvl4pPr marL="861090" indent="0">
              <a:buNone/>
              <a:defRPr sz="600"/>
            </a:lvl4pPr>
            <a:lvl5pPr marL="1148121" indent="0">
              <a:buNone/>
              <a:defRPr sz="600"/>
            </a:lvl5pPr>
            <a:lvl6pPr marL="1435151" indent="0">
              <a:buNone/>
              <a:defRPr sz="600"/>
            </a:lvl6pPr>
            <a:lvl7pPr marL="1722181" indent="0">
              <a:buNone/>
              <a:defRPr sz="600"/>
            </a:lvl7pPr>
            <a:lvl8pPr marL="2009211" indent="0">
              <a:buNone/>
              <a:defRPr sz="600"/>
            </a:lvl8pPr>
            <a:lvl9pPr marL="2296241"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DB570B0-9A33-47E7-A1F4-2265E5CEE315}" type="slidenum">
              <a:rPr lang="en-US"/>
              <a:pPr>
                <a:defRPr/>
              </a:pPr>
              <a:t>‹#›</a:t>
            </a:fld>
            <a:endParaRPr lang="en-US"/>
          </a:p>
        </p:txBody>
      </p:sp>
    </p:spTree>
    <p:extLst>
      <p:ext uri="{BB962C8B-B14F-4D97-AF65-F5344CB8AC3E}">
        <p14:creationId xmlns:p14="http://schemas.microsoft.com/office/powerpoint/2010/main" xmlns:p15="http://schemas.microsoft.com/office/powerpoint/2012/main" xmlns="" val="655902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656" y="857523"/>
            <a:ext cx="27251758" cy="3564467"/>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vert="horz" wrap="square" lIns="295228" tIns="147614" rIns="295228" bIns="147614"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1514656" y="4991314"/>
            <a:ext cx="27251758" cy="1411288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vert="horz" wrap="square" lIns="295228" tIns="147614" rIns="295228" bIns="147614"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4656" y="19475496"/>
            <a:ext cx="7065108" cy="1485194"/>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vert="horz" wrap="square" lIns="295228" tIns="147614" rIns="295228" bIns="147614" anchor="t" anchorCtr="0" compatLnSpc="1">
            <a:prstTxWarp prst="textNoShape">
              <a:avLst/>
            </a:prstTxWarp>
          </a:bodyPr>
          <a:lstStyle>
            <a:defPPr>
              <a:defRPr kern="1200" smtId="4294967295"/>
            </a:defPPr>
            <a:lvl1pPr defTabSz="2952025">
              <a:defRPr sz="4500">
                <a:latin typeface="Arial"/>
              </a:defRPr>
            </a:lvl1pPr>
          </a:lstStyle>
          <a:p>
            <a:pPr>
              <a:defRPr/>
            </a:pPr>
            <a:endParaRPr lang="en-US"/>
          </a:p>
        </p:txBody>
      </p:sp>
      <p:sp>
        <p:nvSpPr>
          <p:cNvPr id="1029" name="Rectangle 5"/>
          <p:cNvSpPr>
            <a:spLocks noGrp="1" noChangeArrowheads="1"/>
          </p:cNvSpPr>
          <p:nvPr>
            <p:ph type="ftr" sz="quarter" idx="3"/>
          </p:nvPr>
        </p:nvSpPr>
        <p:spPr bwMode="auto">
          <a:xfrm>
            <a:off x="10346315" y="19475496"/>
            <a:ext cx="9588439" cy="1485194"/>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vert="horz" wrap="square" lIns="295228" tIns="147614" rIns="295228" bIns="147614" anchor="t" anchorCtr="0" compatLnSpc="1">
            <a:prstTxWarp prst="textNoShape">
              <a:avLst/>
            </a:prstTxWarp>
          </a:bodyPr>
          <a:lstStyle>
            <a:defPPr>
              <a:defRPr kern="1200" smtId="4294967295"/>
            </a:defPPr>
            <a:lvl1pPr algn="ctr" defTabSz="2952025">
              <a:defRPr sz="4500">
                <a:latin typeface="Arial"/>
              </a:defRPr>
            </a:lvl1pPr>
          </a:lstStyle>
          <a:p>
            <a:pPr>
              <a:defRPr/>
            </a:pPr>
            <a:endParaRPr lang="en-US"/>
          </a:p>
        </p:txBody>
      </p:sp>
      <p:sp>
        <p:nvSpPr>
          <p:cNvPr id="1030" name="Rectangle 6"/>
          <p:cNvSpPr>
            <a:spLocks noGrp="1" noChangeArrowheads="1"/>
          </p:cNvSpPr>
          <p:nvPr>
            <p:ph type="sldNum" sz="quarter" idx="4"/>
          </p:nvPr>
        </p:nvSpPr>
        <p:spPr bwMode="auto">
          <a:xfrm>
            <a:off x="21701306" y="19475496"/>
            <a:ext cx="7065108" cy="1485194"/>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vert="horz" wrap="square" lIns="295228" tIns="147614" rIns="295228" bIns="147614" anchor="t" anchorCtr="0" compatLnSpc="1">
            <a:prstTxWarp prst="textNoShape">
              <a:avLst/>
            </a:prstTxWarp>
          </a:bodyPr>
          <a:lstStyle>
            <a:defPPr>
              <a:defRPr kern="1200" smtId="4294967295"/>
            </a:defPPr>
            <a:lvl1pPr algn="r" defTabSz="2952025">
              <a:defRPr sz="4500">
                <a:latin typeface="Arial"/>
              </a:defRPr>
            </a:lvl1pPr>
          </a:lstStyle>
          <a:p>
            <a:pPr>
              <a:defRPr/>
            </a:pPr>
            <a:fld id="{BD1BEF94-61AD-40E4-8C65-EA0A735EB4B8}" type="slidenum">
              <a:rPr lang="en-US"/>
              <a:pPr>
                <a:defRPr/>
              </a:pPr>
              <a:t>‹#›</a:t>
            </a:fld>
            <a:endParaRPr lang="en-US"/>
          </a:p>
        </p:txBody>
      </p:sp>
      <p:pic>
        <p:nvPicPr>
          <p:cNvPr id="1031" name="New picture"/>
          <p:cNvPicPr/>
          <p:nvPr/>
        </p:nvPicPr>
        <p:blipFill dpi="0">
          <a:blip r:embed="rId13" cstate="print"/>
          <a:stretch>
            <a:fillRect/>
          </a:stretch>
        </p:blipFill>
        <p:spPr>
          <a:xfrm rot="16200000">
            <a:off x="-5356447" y="10589513"/>
            <a:ext cx="8557549" cy="1077673"/>
          </a:xfrm>
          <a:prstGeom prst="rect">
            <a:avLst/>
          </a:prstGeom>
        </p:spPr>
      </p:pic>
      <p:pic>
        <p:nvPicPr>
          <p:cNvPr id="1032" name="New picture"/>
          <p:cNvPicPr/>
          <p:nvPr/>
        </p:nvPicPr>
        <p:blipFill dpi="0">
          <a:blip r:embed="rId13" cstate="print"/>
          <a:stretch>
            <a:fillRect/>
          </a:stretch>
        </p:blipFill>
        <p:spPr>
          <a:xfrm rot="5400000">
            <a:off x="27078873" y="10589513"/>
            <a:ext cx="8557549" cy="1077673"/>
          </a:xfrm>
          <a:prstGeom prst="rect">
            <a:avLst/>
          </a:prstGeom>
        </p:spPr>
      </p:pic>
      <p:pic>
        <p:nvPicPr>
          <p:cNvPr id="1033" name="New picture"/>
          <p:cNvPicPr/>
          <p:nvPr/>
        </p:nvPicPr>
        <p:blipFill dpi="0">
          <a:blip r:embed="rId14" cstate="print"/>
          <a:stretch>
            <a:fillRect/>
          </a:stretch>
        </p:blipFill>
        <p:spPr>
          <a:xfrm>
            <a:off x="39427" y="21669694"/>
            <a:ext cx="30201121" cy="1124504"/>
          </a:xfrm>
          <a:prstGeom prst="rect">
            <a:avLst/>
          </a:prstGeom>
        </p:spPr>
      </p:pic>
      <p:sp>
        <p:nvSpPr>
          <p:cNvPr id="1034" name="New shape"/>
          <p:cNvSpPr/>
          <p:nvPr/>
        </p:nvSpPr>
        <p:spPr>
          <a:xfrm>
            <a:off x="39427" y="21987950"/>
            <a:ext cx="15139988" cy="707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406" tIns="28703" rIns="57406" bIns="28703" rtlCol="0" anchor="ctr"/>
          <a:lstStyle>
            <a:defPPr>
              <a:defRPr kern="1200" smtId="4294967295"/>
            </a:defPPr>
          </a:lstStyle>
          <a:p>
            <a:pPr algn="l"/>
            <a:r>
              <a:rPr sz="4000" dirty="0" smtId="4294967295">
                <a:solidFill>
                  <a:srgbClr val="808080"/>
                </a:solidFill>
              </a:rPr>
              <a:t>Template ID: </a:t>
            </a:r>
            <a:r>
              <a:rPr sz="4000" dirty="0" err="1" smtId="4294967295">
                <a:solidFill>
                  <a:srgbClr val="808080"/>
                </a:solidFill>
              </a:rPr>
              <a:t>waterripples</a:t>
            </a:r>
            <a:r>
              <a:rPr sz="4000" dirty="0" smtId="4294967295">
                <a:solidFill>
                  <a:srgbClr val="808080"/>
                </a:solidFill>
              </a:rPr>
              <a:t>  Size: 42x48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2952025" rtl="0" eaLnBrk="0" fontAlgn="base" hangingPunct="0">
        <a:spcBef>
          <a:spcPct val="0"/>
        </a:spcBef>
        <a:spcAft>
          <a:spcPct val="0"/>
        </a:spcAft>
        <a:defRPr sz="14200">
          <a:solidFill>
            <a:schemeClr val="tx2"/>
          </a:solidFill>
          <a:latin typeface="+mj-lt"/>
          <a:ea typeface="+mj-ea"/>
          <a:cs typeface="+mj-cs"/>
        </a:defRPr>
      </a:lvl1pPr>
      <a:lvl2pPr algn="ctr" defTabSz="2952025" rtl="0" eaLnBrk="0" fontAlgn="base" hangingPunct="0">
        <a:spcBef>
          <a:spcPct val="0"/>
        </a:spcBef>
        <a:spcAft>
          <a:spcPct val="0"/>
        </a:spcAft>
        <a:defRPr sz="14200">
          <a:solidFill>
            <a:schemeClr val="tx2"/>
          </a:solidFill>
          <a:latin typeface="Arial"/>
        </a:defRPr>
      </a:lvl2pPr>
      <a:lvl3pPr algn="ctr" defTabSz="2952025" rtl="0" eaLnBrk="0" fontAlgn="base" hangingPunct="0">
        <a:spcBef>
          <a:spcPct val="0"/>
        </a:spcBef>
        <a:spcAft>
          <a:spcPct val="0"/>
        </a:spcAft>
        <a:defRPr sz="14200">
          <a:solidFill>
            <a:schemeClr val="tx2"/>
          </a:solidFill>
          <a:latin typeface="Arial"/>
        </a:defRPr>
      </a:lvl3pPr>
      <a:lvl4pPr algn="ctr" defTabSz="2952025" rtl="0" eaLnBrk="0" fontAlgn="base" hangingPunct="0">
        <a:spcBef>
          <a:spcPct val="0"/>
        </a:spcBef>
        <a:spcAft>
          <a:spcPct val="0"/>
        </a:spcAft>
        <a:defRPr sz="14200">
          <a:solidFill>
            <a:schemeClr val="tx2"/>
          </a:solidFill>
          <a:latin typeface="Arial"/>
        </a:defRPr>
      </a:lvl4pPr>
      <a:lvl5pPr algn="ctr" defTabSz="2952025" rtl="0" eaLnBrk="0" fontAlgn="base" hangingPunct="0">
        <a:spcBef>
          <a:spcPct val="0"/>
        </a:spcBef>
        <a:spcAft>
          <a:spcPct val="0"/>
        </a:spcAft>
        <a:defRPr sz="14200">
          <a:solidFill>
            <a:schemeClr val="tx2"/>
          </a:solidFill>
          <a:latin typeface="Arial"/>
        </a:defRPr>
      </a:lvl5pPr>
      <a:lvl6pPr marL="287030" algn="ctr" defTabSz="2952025" rtl="0" fontAlgn="base">
        <a:spcBef>
          <a:spcPct val="0"/>
        </a:spcBef>
        <a:spcAft>
          <a:spcPct val="0"/>
        </a:spcAft>
        <a:defRPr sz="14200">
          <a:solidFill>
            <a:schemeClr val="tx2"/>
          </a:solidFill>
          <a:latin typeface="Arial"/>
        </a:defRPr>
      </a:lvl6pPr>
      <a:lvl7pPr marL="574060" algn="ctr" defTabSz="2952025" rtl="0" fontAlgn="base">
        <a:spcBef>
          <a:spcPct val="0"/>
        </a:spcBef>
        <a:spcAft>
          <a:spcPct val="0"/>
        </a:spcAft>
        <a:defRPr sz="14200">
          <a:solidFill>
            <a:schemeClr val="tx2"/>
          </a:solidFill>
          <a:latin typeface="Arial"/>
        </a:defRPr>
      </a:lvl7pPr>
      <a:lvl8pPr marL="861090" algn="ctr" defTabSz="2952025" rtl="0" fontAlgn="base">
        <a:spcBef>
          <a:spcPct val="0"/>
        </a:spcBef>
        <a:spcAft>
          <a:spcPct val="0"/>
        </a:spcAft>
        <a:defRPr sz="14200">
          <a:solidFill>
            <a:schemeClr val="tx2"/>
          </a:solidFill>
          <a:latin typeface="Arial"/>
        </a:defRPr>
      </a:lvl8pPr>
      <a:lvl9pPr marL="1148121" algn="ctr" defTabSz="2952025" rtl="0" fontAlgn="base">
        <a:spcBef>
          <a:spcPct val="0"/>
        </a:spcBef>
        <a:spcAft>
          <a:spcPct val="0"/>
        </a:spcAft>
        <a:defRPr sz="14200">
          <a:solidFill>
            <a:schemeClr val="tx2"/>
          </a:solidFill>
          <a:latin typeface="Arial"/>
        </a:defRPr>
      </a:lvl9pPr>
    </p:titleStyle>
    <p:bodyStyle>
      <a:defPPr>
        <a:defRPr kern="1200" smtId="4294967295"/>
      </a:defPPr>
      <a:lvl1pPr marL="1107259" indent="-1107259" algn="l" defTabSz="2952025" rtl="0" eaLnBrk="0" fontAlgn="base" hangingPunct="0">
        <a:spcBef>
          <a:spcPct val="20000"/>
        </a:spcBef>
        <a:spcAft>
          <a:spcPct val="0"/>
        </a:spcAft>
        <a:buChar char="•"/>
        <a:defRPr sz="10400">
          <a:solidFill>
            <a:schemeClr val="tx1"/>
          </a:solidFill>
          <a:latin typeface="+mn-lt"/>
          <a:ea typeface="+mn-ea"/>
          <a:cs typeface="+mn-cs"/>
        </a:defRPr>
      </a:lvl1pPr>
      <a:lvl2pPr marL="2398895" indent="-922882" algn="l" defTabSz="2952025" rtl="0" eaLnBrk="0" fontAlgn="base" hangingPunct="0">
        <a:spcBef>
          <a:spcPct val="20000"/>
        </a:spcBef>
        <a:spcAft>
          <a:spcPct val="0"/>
        </a:spcAft>
        <a:buChar char="–"/>
        <a:defRPr sz="9000">
          <a:solidFill>
            <a:schemeClr val="tx1"/>
          </a:solidFill>
          <a:latin typeface="+mn-lt"/>
        </a:defRPr>
      </a:lvl2pPr>
      <a:lvl3pPr marL="3690530" indent="-738505" algn="l" defTabSz="2952025" rtl="0" eaLnBrk="0" fontAlgn="base" hangingPunct="0">
        <a:spcBef>
          <a:spcPct val="20000"/>
        </a:spcBef>
        <a:spcAft>
          <a:spcPct val="0"/>
        </a:spcAft>
        <a:buChar char="•"/>
        <a:defRPr sz="7700">
          <a:solidFill>
            <a:schemeClr val="tx1"/>
          </a:solidFill>
          <a:latin typeface="+mn-lt"/>
        </a:defRPr>
      </a:lvl3pPr>
      <a:lvl4pPr marL="5166543" indent="-738505" algn="l" defTabSz="2952025" rtl="0" eaLnBrk="0" fontAlgn="base" hangingPunct="0">
        <a:spcBef>
          <a:spcPct val="20000"/>
        </a:spcBef>
        <a:spcAft>
          <a:spcPct val="0"/>
        </a:spcAft>
        <a:buChar char="–"/>
        <a:defRPr sz="6500">
          <a:solidFill>
            <a:schemeClr val="tx1"/>
          </a:solidFill>
          <a:latin typeface="+mn-lt"/>
        </a:defRPr>
      </a:lvl4pPr>
      <a:lvl5pPr marL="6642556" indent="-737508" algn="l" defTabSz="2952025" rtl="0" eaLnBrk="0" fontAlgn="base" hangingPunct="0">
        <a:spcBef>
          <a:spcPct val="20000"/>
        </a:spcBef>
        <a:spcAft>
          <a:spcPct val="0"/>
        </a:spcAft>
        <a:buChar char="»"/>
        <a:defRPr sz="6500">
          <a:solidFill>
            <a:schemeClr val="tx1"/>
          </a:solidFill>
          <a:latin typeface="+mn-lt"/>
        </a:defRPr>
      </a:lvl5pPr>
      <a:lvl6pPr marL="6929586" indent="-737508" algn="l" defTabSz="2952025" rtl="0" fontAlgn="base">
        <a:spcBef>
          <a:spcPct val="20000"/>
        </a:spcBef>
        <a:spcAft>
          <a:spcPct val="0"/>
        </a:spcAft>
        <a:buChar char="»"/>
        <a:defRPr sz="6500">
          <a:solidFill>
            <a:schemeClr val="tx1"/>
          </a:solidFill>
          <a:latin typeface="+mn-lt"/>
        </a:defRPr>
      </a:lvl6pPr>
      <a:lvl7pPr marL="7216616" indent="-737508" algn="l" defTabSz="2952025" rtl="0" fontAlgn="base">
        <a:spcBef>
          <a:spcPct val="20000"/>
        </a:spcBef>
        <a:spcAft>
          <a:spcPct val="0"/>
        </a:spcAft>
        <a:buChar char="»"/>
        <a:defRPr sz="6500">
          <a:solidFill>
            <a:schemeClr val="tx1"/>
          </a:solidFill>
          <a:latin typeface="+mn-lt"/>
        </a:defRPr>
      </a:lvl7pPr>
      <a:lvl8pPr marL="7503646" indent="-737508" algn="l" defTabSz="2952025" rtl="0" fontAlgn="base">
        <a:spcBef>
          <a:spcPct val="20000"/>
        </a:spcBef>
        <a:spcAft>
          <a:spcPct val="0"/>
        </a:spcAft>
        <a:buChar char="»"/>
        <a:defRPr sz="6500">
          <a:solidFill>
            <a:schemeClr val="tx1"/>
          </a:solidFill>
          <a:latin typeface="+mn-lt"/>
        </a:defRPr>
      </a:lvl8pPr>
      <a:lvl9pPr marL="7790677" indent="-737508" algn="l" defTabSz="2952025" rtl="0" fontAlgn="base">
        <a:spcBef>
          <a:spcPct val="20000"/>
        </a:spcBef>
        <a:spcAft>
          <a:spcPct val="0"/>
        </a:spcAft>
        <a:buChar char="»"/>
        <a:defRPr sz="6500">
          <a:solidFill>
            <a:schemeClr val="tx1"/>
          </a:solidFill>
          <a:latin typeface="+mn-lt"/>
        </a:defRPr>
      </a:lvl9pPr>
    </p:bodyStyle>
    <p:otherStyle>
      <a:defPPr>
        <a:defRPr lang="en-US"/>
      </a:defPPr>
      <a:lvl1pPr marL="0" algn="l" defTabSz="574060" rtl="0" eaLnBrk="1" latinLnBrk="0" hangingPunct="1">
        <a:defRPr sz="1100" kern="1200">
          <a:solidFill>
            <a:schemeClr val="tx1"/>
          </a:solidFill>
          <a:latin typeface="+mn-lt"/>
          <a:ea typeface="+mn-ea"/>
          <a:cs typeface="+mn-cs"/>
        </a:defRPr>
      </a:lvl1pPr>
      <a:lvl2pPr marL="287030" algn="l" defTabSz="574060" rtl="0" eaLnBrk="1" latinLnBrk="0" hangingPunct="1">
        <a:defRPr sz="1100" kern="1200">
          <a:solidFill>
            <a:schemeClr val="tx1"/>
          </a:solidFill>
          <a:latin typeface="+mn-lt"/>
          <a:ea typeface="+mn-ea"/>
          <a:cs typeface="+mn-cs"/>
        </a:defRPr>
      </a:lvl2pPr>
      <a:lvl3pPr marL="574060" algn="l" defTabSz="574060" rtl="0" eaLnBrk="1" latinLnBrk="0" hangingPunct="1">
        <a:defRPr sz="1100" kern="1200">
          <a:solidFill>
            <a:schemeClr val="tx1"/>
          </a:solidFill>
          <a:latin typeface="+mn-lt"/>
          <a:ea typeface="+mn-ea"/>
          <a:cs typeface="+mn-cs"/>
        </a:defRPr>
      </a:lvl3pPr>
      <a:lvl4pPr marL="861090" algn="l" defTabSz="574060" rtl="0" eaLnBrk="1" latinLnBrk="0" hangingPunct="1">
        <a:defRPr sz="1100" kern="1200">
          <a:solidFill>
            <a:schemeClr val="tx1"/>
          </a:solidFill>
          <a:latin typeface="+mn-lt"/>
          <a:ea typeface="+mn-ea"/>
          <a:cs typeface="+mn-cs"/>
        </a:defRPr>
      </a:lvl4pPr>
      <a:lvl5pPr marL="1148121" algn="l" defTabSz="574060" rtl="0" eaLnBrk="1" latinLnBrk="0" hangingPunct="1">
        <a:defRPr sz="1100" kern="1200">
          <a:solidFill>
            <a:schemeClr val="tx1"/>
          </a:solidFill>
          <a:latin typeface="+mn-lt"/>
          <a:ea typeface="+mn-ea"/>
          <a:cs typeface="+mn-cs"/>
        </a:defRPr>
      </a:lvl5pPr>
      <a:lvl6pPr marL="1435151" algn="l" defTabSz="574060" rtl="0" eaLnBrk="1" latinLnBrk="0" hangingPunct="1">
        <a:defRPr sz="1100" kern="1200">
          <a:solidFill>
            <a:schemeClr val="tx1"/>
          </a:solidFill>
          <a:latin typeface="+mn-lt"/>
          <a:ea typeface="+mn-ea"/>
          <a:cs typeface="+mn-cs"/>
        </a:defRPr>
      </a:lvl6pPr>
      <a:lvl7pPr marL="1722181" algn="l" defTabSz="574060" rtl="0" eaLnBrk="1" latinLnBrk="0" hangingPunct="1">
        <a:defRPr sz="1100" kern="1200">
          <a:solidFill>
            <a:schemeClr val="tx1"/>
          </a:solidFill>
          <a:latin typeface="+mn-lt"/>
          <a:ea typeface="+mn-ea"/>
          <a:cs typeface="+mn-cs"/>
        </a:defRPr>
      </a:lvl7pPr>
      <a:lvl8pPr marL="2009211" algn="l" defTabSz="574060" rtl="0" eaLnBrk="1" latinLnBrk="0" hangingPunct="1">
        <a:defRPr sz="1100" kern="1200">
          <a:solidFill>
            <a:schemeClr val="tx1"/>
          </a:solidFill>
          <a:latin typeface="+mn-lt"/>
          <a:ea typeface="+mn-ea"/>
          <a:cs typeface="+mn-cs"/>
        </a:defRPr>
      </a:lvl8pPr>
      <a:lvl9pPr marL="2296241" algn="l" defTabSz="57406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Colors" Target="../diagrams/colors1.xml"/><Relationship Id="rId2" Type="http://schemas.openxmlformats.org/officeDocument/2006/relationships/notesSlide" Target="../notesSlides/notesSlide1.xml"/><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duotone>
              <a:schemeClr val="accent5">
                <a:shade val="45000"/>
                <a:satMod val="135000"/>
              </a:schemeClr>
              <a:prstClr val="white"/>
            </a:duotone>
          </a:blip>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67657" y="3410857"/>
            <a:ext cx="30279975" cy="21386800"/>
            <a:chOff x="0" y="0"/>
            <a:chExt cx="43891200" cy="21945600"/>
          </a:xfrm>
        </p:grpSpPr>
        <p:sp>
          <p:nvSpPr>
            <p:cNvPr id="46" name="Rectangle 45"/>
            <p:cNvSpPr/>
            <p:nvPr/>
          </p:nvSpPr>
          <p:spPr bwMode="auto">
            <a:xfrm>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2952025">
                <a:defRPr/>
              </a:pPr>
              <a:endParaRPr lang="en-US" dirty="0"/>
            </a:p>
          </p:txBody>
        </p:sp>
        <p:sp>
          <p:nvSpPr>
            <p:cNvPr id="47" name="Rectangle 46"/>
            <p:cNvSpPr/>
            <p:nvPr/>
          </p:nvSpPr>
          <p:spPr bwMode="auto">
            <a:xfrm flipH="1">
              <a:off x="0" y="0"/>
              <a:ext cx="43891200" cy="21945600"/>
            </a:xfrm>
            <a:prstGeom prst="rect">
              <a:avLst/>
            </a:prstGeom>
            <a:gradFill flip="none" rotWithShape="1">
              <a:gsLst>
                <a:gs pos="0">
                  <a:schemeClr val="accent6">
                    <a:lumMod val="60000"/>
                    <a:lumOff val="40000"/>
                    <a:alpha val="89000"/>
                  </a:schemeClr>
                </a:gs>
                <a:gs pos="10000">
                  <a:schemeClr val="accent4">
                    <a:alpha val="0"/>
                  </a:schemeClr>
                </a:gs>
              </a:gsLst>
              <a:lin ang="18000000" scaled="0"/>
              <a:tileRect/>
            </a:gradFill>
            <a:ln w="9525" cap="flat" cmpd="sng" algn="ctr">
              <a:noFill/>
              <a:prstDash val="solid"/>
              <a:round/>
              <a:headEnd type="none" w="med" len="med"/>
              <a:tailEnd type="none" w="med" len="med"/>
            </a:ln>
            <a:extLst/>
          </p:spPr>
          <p:txBody>
            <a:bodyPr/>
            <a:lstStyle>
              <a:defPPr>
                <a:defRPr kern="1200" smtId="4294967295"/>
              </a:defPPr>
            </a:lstStyle>
            <a:p>
              <a:pPr defTabSz="2952025">
                <a:defRPr/>
              </a:pPr>
              <a:endParaRPr lang="en-US" dirty="0"/>
            </a:p>
          </p:txBody>
        </p:sp>
      </p:grpSp>
      <p:sp>
        <p:nvSpPr>
          <p:cNvPr id="2050" name="Text Box 14"/>
          <p:cNvSpPr txBox="1">
            <a:spLocks noChangeArrowheads="1"/>
          </p:cNvSpPr>
          <p:nvPr/>
        </p:nvSpPr>
        <p:spPr bwMode="auto">
          <a:xfrm>
            <a:off x="257372" y="12656"/>
            <a:ext cx="29765233" cy="1838807"/>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p15="http://schemas.microsoft.com/office/powerpoint/2012/main" xmlns:p14="http://schemas.microsoft.com/office/powerpoint/2010/main" xmlns="" w="9525">
                <a:solidFill>
                  <a:srgbClr val="336699"/>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rgbClr val="003366"/>
                  </a:outerShdw>
                </a:effectLst>
              </a14:hiddenEffects>
            </a:ext>
          </a:extLst>
        </p:spPr>
        <p:txBody>
          <a:bodyPr lIns="339012" tIns="339012" rIns="339012" bIns="339012">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7500" b="1" i="1" dirty="0" smtClean="0">
                <a:solidFill>
                  <a:schemeClr val="accent5">
                    <a:lumMod val="60000"/>
                    <a:lumOff val="40000"/>
                  </a:schemeClr>
                </a:solidFill>
                <a:latin typeface="Times New Roman" pitchFamily="18" charset="0"/>
              </a:rPr>
              <a:t>Acquisition of motion in Russian</a:t>
            </a:r>
            <a:endParaRPr lang="en-GB" sz="7500" b="1" i="1" dirty="0">
              <a:solidFill>
                <a:schemeClr val="accent5">
                  <a:lumMod val="60000"/>
                  <a:lumOff val="40000"/>
                </a:schemeClr>
              </a:solidFill>
              <a:latin typeface="Times New Roman" pitchFamily="18" charset="0"/>
            </a:endParaRPr>
          </a:p>
        </p:txBody>
      </p:sp>
      <p:sp>
        <p:nvSpPr>
          <p:cNvPr id="2051" name="Text Box 15"/>
          <p:cNvSpPr txBox="1">
            <a:spLocks noChangeArrowheads="1"/>
          </p:cNvSpPr>
          <p:nvPr/>
        </p:nvSpPr>
        <p:spPr bwMode="auto">
          <a:xfrm>
            <a:off x="536646" y="1563992"/>
            <a:ext cx="29743329" cy="172477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rgbClr val="003366"/>
                  </a:outerShdw>
                </a:effectLst>
              </a14:hiddenEffects>
            </a:ext>
          </a:extLst>
        </p:spPr>
        <p:txBody>
          <a:bodyPr lIns="226008" tIns="226008" rIns="226008" bIns="226008"/>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GB" sz="3900" b="1" dirty="0" err="1" smtClean="0">
                <a:solidFill>
                  <a:schemeClr val="accent5">
                    <a:lumMod val="60000"/>
                    <a:lumOff val="40000"/>
                  </a:schemeClr>
                </a:solidFill>
              </a:rPr>
              <a:t>Polina</a:t>
            </a:r>
            <a:r>
              <a:rPr lang="en-GB" sz="3900" b="1" dirty="0" smtClean="0">
                <a:solidFill>
                  <a:schemeClr val="accent5">
                    <a:lumMod val="60000"/>
                    <a:lumOff val="40000"/>
                  </a:schemeClr>
                </a:solidFill>
              </a:rPr>
              <a:t> </a:t>
            </a:r>
            <a:r>
              <a:rPr lang="en-GB" sz="3900" b="1" dirty="0" err="1" smtClean="0">
                <a:solidFill>
                  <a:schemeClr val="accent5">
                    <a:lumMod val="60000"/>
                    <a:lumOff val="40000"/>
                  </a:schemeClr>
                </a:solidFill>
              </a:rPr>
              <a:t>Eismont</a:t>
            </a:r>
            <a:endParaRPr lang="en-GB" sz="3900" b="1" dirty="0" smtClean="0">
              <a:solidFill>
                <a:schemeClr val="accent5">
                  <a:lumMod val="60000"/>
                  <a:lumOff val="40000"/>
                </a:schemeClr>
              </a:solidFill>
            </a:endParaRPr>
          </a:p>
          <a:p>
            <a:pPr algn="ctr"/>
            <a:endParaRPr lang="en-GB" sz="3200" b="1" dirty="0" smtClean="0">
              <a:solidFill>
                <a:schemeClr val="accent5">
                  <a:lumMod val="60000"/>
                  <a:lumOff val="40000"/>
                </a:schemeClr>
              </a:solidFill>
            </a:endParaRPr>
          </a:p>
          <a:p>
            <a:pPr algn="ctr"/>
            <a:r>
              <a:rPr lang="en-GB" sz="3200" b="1" baseline="30000" dirty="0" smtClean="0">
                <a:solidFill>
                  <a:schemeClr val="accent5">
                    <a:lumMod val="60000"/>
                    <a:lumOff val="40000"/>
                  </a:schemeClr>
                </a:solidFill>
              </a:rPr>
              <a:t>polina272@hotmail.com</a:t>
            </a:r>
            <a:endParaRPr lang="en-GB" sz="3200" b="1" baseline="30000" dirty="0">
              <a:solidFill>
                <a:schemeClr val="accent5">
                  <a:lumMod val="60000"/>
                  <a:lumOff val="40000"/>
                </a:schemeClr>
              </a:solidFill>
            </a:endParaRPr>
          </a:p>
          <a:p>
            <a:pPr algn="ctr"/>
            <a:r>
              <a:rPr lang="en-GB" sz="3900" dirty="0" smtClean="0">
                <a:solidFill>
                  <a:schemeClr val="accent5">
                    <a:lumMod val="60000"/>
                    <a:lumOff val="40000"/>
                  </a:schemeClr>
                </a:solidFill>
              </a:rPr>
              <a:t>Saint-Petersburg State University of Aerospace Instrumentation</a:t>
            </a:r>
            <a:endParaRPr lang="en-GB" sz="3900" dirty="0">
              <a:solidFill>
                <a:schemeClr val="accent5">
                  <a:lumMod val="60000"/>
                  <a:lumOff val="40000"/>
                </a:schemeClr>
              </a:solidFill>
            </a:endParaRPr>
          </a:p>
        </p:txBody>
      </p:sp>
      <p:sp>
        <p:nvSpPr>
          <p:cNvPr id="2054" name="Rectangle 48"/>
          <p:cNvSpPr>
            <a:spLocks noChangeArrowheads="1"/>
          </p:cNvSpPr>
          <p:nvPr/>
        </p:nvSpPr>
        <p:spPr bwMode="auto">
          <a:xfrm>
            <a:off x="7692571" y="4103069"/>
            <a:ext cx="7707085" cy="14752931"/>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lIns="226008" tIns="226008" rIns="226008" bIns="226008"/>
          <a:lstStyle>
            <a:defPPr>
              <a:defRPr kern="1200" smtId="4294967295"/>
            </a:defPPr>
          </a:lstStyle>
          <a:p>
            <a:pPr marL="239192" indent="-239192" eaLnBrk="0" hangingPunct="0">
              <a:spcBef>
                <a:spcPct val="50000"/>
              </a:spcBef>
            </a:pPr>
            <a:r>
              <a:rPr lang="en-GB" sz="2800" b="1" dirty="0" smtClean="0">
                <a:solidFill>
                  <a:schemeClr val="accent6">
                    <a:lumMod val="75000"/>
                  </a:schemeClr>
                </a:solidFill>
              </a:rPr>
              <a:t>Verbs of motion</a:t>
            </a:r>
            <a:endParaRPr lang="en-GB" sz="2800" b="1" dirty="0">
              <a:solidFill>
                <a:schemeClr val="accent6">
                  <a:lumMod val="75000"/>
                </a:schemeClr>
              </a:solidFill>
            </a:endParaRPr>
          </a:p>
          <a:p>
            <a:pPr marL="239192" indent="-239192" algn="just" eaLnBrk="0" hangingPunct="0">
              <a:spcBef>
                <a:spcPct val="50000"/>
              </a:spcBef>
              <a:buSzPct val="60000"/>
            </a:pPr>
            <a:r>
              <a:rPr lang="en-US" sz="2000" dirty="0" smtClean="0">
                <a:solidFill>
                  <a:schemeClr val="accent6">
                    <a:lumMod val="75000"/>
                  </a:schemeClr>
                </a:solidFill>
              </a:rPr>
              <a:t>All characters in every experiment produced lots of different actions of moving, speaking, manipulating with objects, etc. The total number of 6521 verb tokens (1254 lexemes) have been analyzed, 398 of them were the verbs of motion.</a:t>
            </a:r>
            <a:endParaRPr lang="ru-RU" sz="2000" dirty="0" smtClean="0">
              <a:solidFill>
                <a:schemeClr val="accent6">
                  <a:lumMod val="75000"/>
                </a:schemeClr>
              </a:solidFill>
            </a:endParaRPr>
          </a:p>
          <a:p>
            <a:pPr marL="239192" indent="-239192" algn="just" eaLnBrk="0" hangingPunct="0">
              <a:spcBef>
                <a:spcPct val="50000"/>
              </a:spcBef>
              <a:buSzPct val="60000"/>
            </a:pPr>
            <a:r>
              <a:rPr lang="en-US" sz="2000" dirty="0" smtClean="0">
                <a:solidFill>
                  <a:schemeClr val="accent6">
                    <a:lumMod val="75000"/>
                  </a:schemeClr>
                </a:solidFill>
              </a:rPr>
              <a:t>There is no statistically significant </a:t>
            </a:r>
            <a:r>
              <a:rPr lang="en-US" sz="2000" dirty="0" smtClean="0">
                <a:solidFill>
                  <a:schemeClr val="accent6">
                    <a:lumMod val="75000"/>
                  </a:schemeClr>
                </a:solidFill>
              </a:rPr>
              <a:t>difference in </a:t>
            </a:r>
            <a:r>
              <a:rPr lang="en-US" sz="2000" dirty="0" smtClean="0">
                <a:solidFill>
                  <a:schemeClr val="accent6">
                    <a:lumMod val="75000"/>
                  </a:schemeClr>
                </a:solidFill>
              </a:rPr>
              <a:t>the use of manner or path specified verbs of motion between different age groups. The most frequent verb families for the youngest group are </a:t>
            </a:r>
            <a:r>
              <a:rPr lang="en-US" sz="2000" i="1" dirty="0" err="1" smtClean="0">
                <a:solidFill>
                  <a:schemeClr val="accent6">
                    <a:lumMod val="75000"/>
                  </a:schemeClr>
                </a:solidFill>
              </a:rPr>
              <a:t>prygat</a:t>
            </a:r>
            <a:r>
              <a:rPr lang="en-US" sz="2000" dirty="0" smtClean="0">
                <a:solidFill>
                  <a:schemeClr val="accent6">
                    <a:lumMod val="75000"/>
                  </a:schemeClr>
                </a:solidFill>
              </a:rPr>
              <a:t>’ (jump) with 5 derivates and </a:t>
            </a:r>
            <a:r>
              <a:rPr lang="en-US" sz="2000" i="1" dirty="0" err="1" smtClean="0">
                <a:solidFill>
                  <a:schemeClr val="accent6">
                    <a:lumMod val="75000"/>
                  </a:schemeClr>
                </a:solidFill>
              </a:rPr>
              <a:t>idti</a:t>
            </a:r>
            <a:r>
              <a:rPr lang="en-US" sz="2000" i="1" dirty="0" smtClean="0">
                <a:solidFill>
                  <a:schemeClr val="accent6">
                    <a:lumMod val="75000"/>
                  </a:schemeClr>
                </a:solidFill>
              </a:rPr>
              <a:t>/</a:t>
            </a:r>
            <a:r>
              <a:rPr lang="en-US" sz="2000" i="1" dirty="0" err="1" smtClean="0">
                <a:solidFill>
                  <a:schemeClr val="accent6">
                    <a:lumMod val="75000"/>
                  </a:schemeClr>
                </a:solidFill>
              </a:rPr>
              <a:t>hodit</a:t>
            </a:r>
            <a:r>
              <a:rPr lang="en-US" sz="2000" i="1" dirty="0" smtClean="0">
                <a:solidFill>
                  <a:schemeClr val="accent6">
                    <a:lumMod val="75000"/>
                  </a:schemeClr>
                </a:solidFill>
              </a:rPr>
              <a:t>’</a:t>
            </a:r>
            <a:r>
              <a:rPr lang="en-US" sz="2000" dirty="0" smtClean="0">
                <a:solidFill>
                  <a:schemeClr val="accent6">
                    <a:lumMod val="75000"/>
                  </a:schemeClr>
                </a:solidFill>
              </a:rPr>
              <a:t> (go) with 3 derivates. For all other groups the most frequent verb families are </a:t>
            </a:r>
            <a:r>
              <a:rPr lang="en-US" sz="2000" i="1" dirty="0" err="1" smtClean="0">
                <a:solidFill>
                  <a:schemeClr val="accent6">
                    <a:lumMod val="75000"/>
                  </a:schemeClr>
                </a:solidFill>
              </a:rPr>
              <a:t>lezt</a:t>
            </a:r>
            <a:r>
              <a:rPr lang="en-US" sz="2000" dirty="0" smtClean="0">
                <a:solidFill>
                  <a:schemeClr val="accent6">
                    <a:lumMod val="75000"/>
                  </a:schemeClr>
                </a:solidFill>
              </a:rPr>
              <a:t>’ (climb), </a:t>
            </a:r>
            <a:r>
              <a:rPr lang="en-US" sz="2000" i="1" dirty="0" err="1" smtClean="0">
                <a:solidFill>
                  <a:schemeClr val="accent6">
                    <a:lumMod val="75000"/>
                  </a:schemeClr>
                </a:solidFill>
              </a:rPr>
              <a:t>idti</a:t>
            </a:r>
            <a:r>
              <a:rPr lang="en-US" sz="2000" i="1" dirty="0" smtClean="0">
                <a:solidFill>
                  <a:schemeClr val="accent6">
                    <a:lumMod val="75000"/>
                  </a:schemeClr>
                </a:solidFill>
              </a:rPr>
              <a:t>/</a:t>
            </a:r>
            <a:r>
              <a:rPr lang="en-US" sz="2000" i="1" dirty="0" err="1" smtClean="0">
                <a:solidFill>
                  <a:schemeClr val="accent6">
                    <a:lumMod val="75000"/>
                  </a:schemeClr>
                </a:solidFill>
              </a:rPr>
              <a:t>hodit</a:t>
            </a:r>
            <a:r>
              <a:rPr lang="en-US" sz="2000" i="1" dirty="0" smtClean="0">
                <a:solidFill>
                  <a:schemeClr val="accent6">
                    <a:lumMod val="75000"/>
                  </a:schemeClr>
                </a:solidFill>
              </a:rPr>
              <a:t>’</a:t>
            </a:r>
            <a:r>
              <a:rPr lang="en-US" sz="2000" dirty="0" smtClean="0">
                <a:solidFill>
                  <a:schemeClr val="accent6">
                    <a:lumMod val="75000"/>
                  </a:schemeClr>
                </a:solidFill>
              </a:rPr>
              <a:t> (go), </a:t>
            </a:r>
            <a:r>
              <a:rPr lang="en-US" sz="2000" i="1" dirty="0" err="1" smtClean="0">
                <a:solidFill>
                  <a:schemeClr val="accent6">
                    <a:lumMod val="75000"/>
                  </a:schemeClr>
                </a:solidFill>
              </a:rPr>
              <a:t>prygat</a:t>
            </a:r>
            <a:r>
              <a:rPr lang="en-US" sz="2000" dirty="0" smtClean="0">
                <a:solidFill>
                  <a:schemeClr val="accent6">
                    <a:lumMod val="75000"/>
                  </a:schemeClr>
                </a:solidFill>
              </a:rPr>
              <a:t>’ (jump) and </a:t>
            </a:r>
            <a:r>
              <a:rPr lang="en-US" sz="2000" i="1" dirty="0" err="1" smtClean="0">
                <a:solidFill>
                  <a:schemeClr val="accent6">
                    <a:lumMod val="75000"/>
                  </a:schemeClr>
                </a:solidFill>
              </a:rPr>
              <a:t>bezhat</a:t>
            </a:r>
            <a:r>
              <a:rPr lang="en-US" sz="2000" dirty="0" smtClean="0">
                <a:solidFill>
                  <a:schemeClr val="accent6">
                    <a:lumMod val="75000"/>
                  </a:schemeClr>
                </a:solidFill>
              </a:rPr>
              <a:t>’ (run). Surprisingly, the verb </a:t>
            </a:r>
            <a:r>
              <a:rPr lang="en-US" sz="2000" i="1" dirty="0" err="1" smtClean="0">
                <a:solidFill>
                  <a:schemeClr val="accent6">
                    <a:lumMod val="75000"/>
                  </a:schemeClr>
                </a:solidFill>
              </a:rPr>
              <a:t>idti</a:t>
            </a:r>
            <a:r>
              <a:rPr lang="en-US" sz="2000" i="1" dirty="0" smtClean="0">
                <a:solidFill>
                  <a:schemeClr val="accent6">
                    <a:lumMod val="75000"/>
                  </a:schemeClr>
                </a:solidFill>
              </a:rPr>
              <a:t>/</a:t>
            </a:r>
            <a:r>
              <a:rPr lang="en-US" sz="2000" i="1" dirty="0" err="1" smtClean="0">
                <a:solidFill>
                  <a:schemeClr val="accent6">
                    <a:lumMod val="75000"/>
                  </a:schemeClr>
                </a:solidFill>
              </a:rPr>
              <a:t>hodit</a:t>
            </a:r>
            <a:r>
              <a:rPr lang="en-US" sz="2000" i="1" dirty="0" smtClean="0">
                <a:solidFill>
                  <a:schemeClr val="accent6">
                    <a:lumMod val="75000"/>
                  </a:schemeClr>
                </a:solidFill>
              </a:rPr>
              <a:t>’</a:t>
            </a:r>
            <a:r>
              <a:rPr lang="en-US" sz="2000" dirty="0" smtClean="0">
                <a:solidFill>
                  <a:schemeClr val="accent6">
                    <a:lumMod val="75000"/>
                  </a:schemeClr>
                </a:solidFill>
              </a:rPr>
              <a:t> is less frequent than the verb </a:t>
            </a:r>
            <a:r>
              <a:rPr lang="en-US" sz="2000" i="1" dirty="0" err="1" smtClean="0">
                <a:solidFill>
                  <a:schemeClr val="accent6">
                    <a:lumMod val="75000"/>
                  </a:schemeClr>
                </a:solidFill>
              </a:rPr>
              <a:t>bezhat</a:t>
            </a:r>
            <a:r>
              <a:rPr lang="en-US" sz="2000" dirty="0" smtClean="0">
                <a:solidFill>
                  <a:schemeClr val="accent6">
                    <a:lumMod val="75000"/>
                  </a:schemeClr>
                </a:solidFill>
              </a:rPr>
              <a:t>’ while the actions of the characters (small kittens) are likely to be understood as a rapid motion (compare the definition of </a:t>
            </a:r>
            <a:r>
              <a:rPr lang="en-US" sz="2000" i="1" dirty="0" err="1" smtClean="0">
                <a:solidFill>
                  <a:schemeClr val="accent6">
                    <a:lumMod val="75000"/>
                  </a:schemeClr>
                </a:solidFill>
              </a:rPr>
              <a:t>idti</a:t>
            </a:r>
            <a:r>
              <a:rPr lang="en-US" sz="2000" dirty="0" smtClean="0">
                <a:solidFill>
                  <a:schemeClr val="accent6">
                    <a:lumMod val="75000"/>
                  </a:schemeClr>
                </a:solidFill>
              </a:rPr>
              <a:t> as “moving by walking’ and the definition of </a:t>
            </a:r>
            <a:r>
              <a:rPr lang="en-US" sz="2000" i="1" dirty="0" err="1" smtClean="0">
                <a:solidFill>
                  <a:schemeClr val="accent6">
                    <a:lumMod val="75000"/>
                  </a:schemeClr>
                </a:solidFill>
              </a:rPr>
              <a:t>bezhat</a:t>
            </a:r>
            <a:r>
              <a:rPr lang="en-US" sz="2000" dirty="0" smtClean="0">
                <a:solidFill>
                  <a:schemeClr val="accent6">
                    <a:lumMod val="75000"/>
                  </a:schemeClr>
                </a:solidFill>
              </a:rPr>
              <a:t>’ as “moving quickly, faster than walking’). It may be explained with the fact that the verbs </a:t>
            </a:r>
            <a:r>
              <a:rPr lang="en-US" sz="2000" i="1" dirty="0" err="1" smtClean="0">
                <a:solidFill>
                  <a:schemeClr val="accent6">
                    <a:lumMod val="75000"/>
                  </a:schemeClr>
                </a:solidFill>
              </a:rPr>
              <a:t>idti</a:t>
            </a:r>
            <a:r>
              <a:rPr lang="en-US" sz="2000" i="1" dirty="0" smtClean="0">
                <a:solidFill>
                  <a:schemeClr val="accent6">
                    <a:lumMod val="75000"/>
                  </a:schemeClr>
                </a:solidFill>
              </a:rPr>
              <a:t>/</a:t>
            </a:r>
            <a:r>
              <a:rPr lang="en-US" sz="2000" i="1" dirty="0" err="1" smtClean="0">
                <a:solidFill>
                  <a:schemeClr val="accent6">
                    <a:lumMod val="75000"/>
                  </a:schemeClr>
                </a:solidFill>
              </a:rPr>
              <a:t>hodit</a:t>
            </a:r>
            <a:r>
              <a:rPr lang="en-US" sz="2000" i="1" dirty="0" smtClean="0">
                <a:solidFill>
                  <a:schemeClr val="accent6">
                    <a:lumMod val="75000"/>
                  </a:schemeClr>
                </a:solidFill>
              </a:rPr>
              <a:t>’</a:t>
            </a:r>
            <a:r>
              <a:rPr lang="en-US" sz="2000" dirty="0" smtClean="0">
                <a:solidFill>
                  <a:schemeClr val="accent6">
                    <a:lumMod val="75000"/>
                  </a:schemeClr>
                </a:solidFill>
              </a:rPr>
              <a:t> are prototypical for Russian verbs of motion, and children prefer them to all the others because of their general meaning. The same reason of general meaning may help to understand the use of </a:t>
            </a:r>
            <a:r>
              <a:rPr lang="en-US" sz="2000" i="1" dirty="0" err="1" smtClean="0">
                <a:solidFill>
                  <a:schemeClr val="accent6">
                    <a:lumMod val="75000"/>
                  </a:schemeClr>
                </a:solidFill>
              </a:rPr>
              <a:t>poshel</a:t>
            </a:r>
            <a:r>
              <a:rPr lang="en-US" sz="2000" i="1" dirty="0" smtClean="0">
                <a:solidFill>
                  <a:schemeClr val="accent6">
                    <a:lumMod val="75000"/>
                  </a:schemeClr>
                </a:solidFill>
              </a:rPr>
              <a:t> </a:t>
            </a:r>
            <a:r>
              <a:rPr lang="en-US" sz="2000" i="1" dirty="0" err="1" smtClean="0">
                <a:solidFill>
                  <a:schemeClr val="accent6">
                    <a:lumMod val="75000"/>
                  </a:schemeClr>
                </a:solidFill>
              </a:rPr>
              <a:t>na</a:t>
            </a:r>
            <a:r>
              <a:rPr lang="en-US" sz="2000" i="1" dirty="0" smtClean="0">
                <a:solidFill>
                  <a:schemeClr val="accent6">
                    <a:lumMod val="75000"/>
                  </a:schemeClr>
                </a:solidFill>
              </a:rPr>
              <a:t> </a:t>
            </a:r>
            <a:r>
              <a:rPr lang="en-US" sz="2000" i="1" dirty="0" err="1" smtClean="0">
                <a:solidFill>
                  <a:schemeClr val="accent6">
                    <a:lumMod val="75000"/>
                  </a:schemeClr>
                </a:solidFill>
              </a:rPr>
              <a:t>derevo</a:t>
            </a:r>
            <a:r>
              <a:rPr lang="en-US" sz="2000" i="1" dirty="0" smtClean="0">
                <a:solidFill>
                  <a:schemeClr val="accent6">
                    <a:lumMod val="75000"/>
                  </a:schemeClr>
                </a:solidFill>
              </a:rPr>
              <a:t> </a:t>
            </a:r>
            <a:r>
              <a:rPr lang="en-US" sz="2000" dirty="0" smtClean="0">
                <a:solidFill>
                  <a:schemeClr val="accent6">
                    <a:lumMod val="75000"/>
                  </a:schemeClr>
                </a:solidFill>
              </a:rPr>
              <a:t>(went to the tree) or </a:t>
            </a:r>
            <a:r>
              <a:rPr lang="en-US" sz="2000" i="1" dirty="0" err="1" smtClean="0">
                <a:solidFill>
                  <a:schemeClr val="accent6">
                    <a:lumMod val="75000"/>
                  </a:schemeClr>
                </a:solidFill>
              </a:rPr>
              <a:t>pobezhal</a:t>
            </a:r>
            <a:r>
              <a:rPr lang="en-US" sz="2000" i="1" dirty="0" smtClean="0">
                <a:solidFill>
                  <a:schemeClr val="accent6">
                    <a:lumMod val="75000"/>
                  </a:schemeClr>
                </a:solidFill>
              </a:rPr>
              <a:t> </a:t>
            </a:r>
            <a:r>
              <a:rPr lang="en-US" sz="2000" i="1" dirty="0" err="1" smtClean="0">
                <a:solidFill>
                  <a:schemeClr val="accent6">
                    <a:lumMod val="75000"/>
                  </a:schemeClr>
                </a:solidFill>
              </a:rPr>
              <a:t>na</a:t>
            </a:r>
            <a:r>
              <a:rPr lang="en-US" sz="2000" i="1" dirty="0" smtClean="0">
                <a:solidFill>
                  <a:schemeClr val="accent6">
                    <a:lumMod val="75000"/>
                  </a:schemeClr>
                </a:solidFill>
              </a:rPr>
              <a:t> </a:t>
            </a:r>
            <a:r>
              <a:rPr lang="en-US" sz="2000" i="1" dirty="0" err="1" smtClean="0">
                <a:solidFill>
                  <a:schemeClr val="accent6">
                    <a:lumMod val="75000"/>
                  </a:schemeClr>
                </a:solidFill>
              </a:rPr>
              <a:t>derevo</a:t>
            </a:r>
            <a:r>
              <a:rPr lang="en-US" sz="2000" dirty="0" smtClean="0">
                <a:solidFill>
                  <a:schemeClr val="accent6">
                    <a:lumMod val="75000"/>
                  </a:schemeClr>
                </a:solidFill>
              </a:rPr>
              <a:t> (ran to the tree) to describe the motion of climbing.</a:t>
            </a:r>
            <a:endParaRPr lang="en-US" sz="2000" dirty="0">
              <a:solidFill>
                <a:schemeClr val="accent6">
                  <a:lumMod val="75000"/>
                </a:schemeClr>
              </a:solidFill>
            </a:endParaRPr>
          </a:p>
        </p:txBody>
      </p:sp>
      <p:sp>
        <p:nvSpPr>
          <p:cNvPr id="2055" name="Rectangle 49"/>
          <p:cNvSpPr>
            <a:spLocks noChangeArrowheads="1"/>
          </p:cNvSpPr>
          <p:nvPr/>
        </p:nvSpPr>
        <p:spPr bwMode="auto">
          <a:xfrm>
            <a:off x="15303072" y="4131644"/>
            <a:ext cx="7036633" cy="14785641"/>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lIns="226008" tIns="226008" rIns="226008" bIns="226008"/>
          <a:lstStyle>
            <a:defPPr>
              <a:defRPr kern="1200" smtId="4294967295"/>
            </a:defPPr>
          </a:lstStyle>
          <a:p>
            <a:pPr eaLnBrk="0" hangingPunct="0">
              <a:spcBef>
                <a:spcPct val="50000"/>
              </a:spcBef>
            </a:pPr>
            <a:r>
              <a:rPr lang="en-GB" sz="2800" b="1" dirty="0" smtClean="0">
                <a:solidFill>
                  <a:schemeClr val="accent6">
                    <a:lumMod val="75000"/>
                  </a:schemeClr>
                </a:solidFill>
              </a:rPr>
              <a:t>The case of </a:t>
            </a:r>
            <a:r>
              <a:rPr lang="en-GB" sz="2800" b="1" i="1" dirty="0" err="1" smtClean="0">
                <a:solidFill>
                  <a:schemeClr val="accent6">
                    <a:lumMod val="75000"/>
                  </a:schemeClr>
                </a:solidFill>
              </a:rPr>
              <a:t>lezt</a:t>
            </a:r>
            <a:r>
              <a:rPr lang="en-GB" sz="2800" b="1" i="1" dirty="0" smtClean="0">
                <a:solidFill>
                  <a:schemeClr val="accent6">
                    <a:lumMod val="75000"/>
                  </a:schemeClr>
                </a:solidFill>
              </a:rPr>
              <a:t>’ </a:t>
            </a:r>
            <a:r>
              <a:rPr lang="en-GB" sz="2800" b="1" dirty="0" smtClean="0">
                <a:solidFill>
                  <a:schemeClr val="accent6">
                    <a:lumMod val="75000"/>
                  </a:schemeClr>
                </a:solidFill>
              </a:rPr>
              <a:t>(climb)</a:t>
            </a:r>
            <a:endParaRPr lang="en-GB" sz="2800" b="1" dirty="0">
              <a:solidFill>
                <a:schemeClr val="accent6">
                  <a:lumMod val="75000"/>
                </a:schemeClr>
              </a:solidFill>
            </a:endParaRPr>
          </a:p>
          <a:p>
            <a:pPr eaLnBrk="0" hangingPunct="0">
              <a:spcBef>
                <a:spcPct val="50000"/>
              </a:spcBef>
            </a:pPr>
            <a:endParaRPr lang="en-US" sz="2300" b="1" dirty="0">
              <a:solidFill>
                <a:schemeClr val="accent6">
                  <a:lumMod val="75000"/>
                </a:schemeClr>
              </a:solidFill>
            </a:endParaRPr>
          </a:p>
        </p:txBody>
      </p:sp>
      <p:sp>
        <p:nvSpPr>
          <p:cNvPr id="2102" name="Text Box 54"/>
          <p:cNvSpPr txBox="1">
            <a:spLocks noChangeArrowheads="1"/>
          </p:cNvSpPr>
          <p:nvPr/>
        </p:nvSpPr>
        <p:spPr bwMode="auto">
          <a:xfrm>
            <a:off x="18720183" y="20920909"/>
            <a:ext cx="11441511" cy="365743"/>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lIns="57406" tIns="28703" rIns="57406" bIns="28703">
            <a:spAutoFit/>
          </a:bodyPr>
          <a:lstStyle>
            <a:defPPr>
              <a:defRPr kern="1200" smtId="4294967295"/>
            </a:defPPr>
          </a:lstStyle>
          <a:p>
            <a:pPr algn="r" eaLnBrk="0" hangingPunct="0">
              <a:spcBef>
                <a:spcPct val="50000"/>
              </a:spcBef>
              <a:defRPr/>
            </a:pPr>
            <a:r>
              <a:rPr lang="en-US" sz="2000" dirty="0" smtClean="0"/>
              <a:t>This research has been supported by Russian Fund for the Humanities, grant No 16-04-50114</a:t>
            </a:r>
            <a:endParaRPr lang="en-US" sz="2000" dirty="0">
              <a:effectLst>
                <a:outerShdw blurRad="38100" dist="38100" dir="2700000" algn="tl">
                  <a:srgbClr val="C0C0C0"/>
                </a:outerShdw>
              </a:effectLst>
            </a:endParaRPr>
          </a:p>
        </p:txBody>
      </p:sp>
      <p:sp>
        <p:nvSpPr>
          <p:cNvPr id="2063" name="Text Box 57"/>
          <p:cNvSpPr txBox="1">
            <a:spLocks noChangeArrowheads="1"/>
          </p:cNvSpPr>
          <p:nvPr/>
        </p:nvSpPr>
        <p:spPr bwMode="auto">
          <a:xfrm>
            <a:off x="15631189" y="13674383"/>
            <a:ext cx="6150620" cy="288799"/>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lIns="0" tIns="28703" rIns="0" bIns="28703">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spcBef>
                <a:spcPct val="50000"/>
              </a:spcBef>
            </a:pPr>
            <a:r>
              <a:rPr lang="en-US" sz="1500" i="1" dirty="0" smtClean="0">
                <a:solidFill>
                  <a:schemeClr val="accent6">
                    <a:lumMod val="75000"/>
                  </a:schemeClr>
                </a:solidFill>
              </a:rPr>
              <a:t>The kitten is climbing up and down the tree</a:t>
            </a:r>
            <a:endParaRPr lang="en-AU" sz="1500" dirty="0">
              <a:solidFill>
                <a:schemeClr val="accent6">
                  <a:lumMod val="75000"/>
                </a:schemeClr>
              </a:solidFill>
              <a:latin typeface="Times New Roman" pitchFamily="18" charset="0"/>
            </a:endParaRPr>
          </a:p>
        </p:txBody>
      </p:sp>
      <p:sp>
        <p:nvSpPr>
          <p:cNvPr id="2064" name="Text Box 58"/>
          <p:cNvSpPr txBox="1">
            <a:spLocks noChangeArrowheads="1"/>
          </p:cNvSpPr>
          <p:nvPr/>
        </p:nvSpPr>
        <p:spPr bwMode="auto">
          <a:xfrm>
            <a:off x="8466418" y="12787085"/>
            <a:ext cx="1737125" cy="828379"/>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wrap="square" lIns="113004" tIns="113004" rIns="113004" bIns="113004">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AU" sz="1300" dirty="0" smtClean="0">
                <a:solidFill>
                  <a:schemeClr val="accent6">
                    <a:lumMod val="75000"/>
                  </a:schemeClr>
                </a:solidFill>
              </a:rPr>
              <a:t>Top-5 motion verbs: </a:t>
            </a:r>
          </a:p>
          <a:p>
            <a:r>
              <a:rPr lang="en-AU" sz="1300" dirty="0" smtClean="0">
                <a:solidFill>
                  <a:schemeClr val="accent6">
                    <a:lumMod val="75000"/>
                  </a:schemeClr>
                </a:solidFill>
              </a:rPr>
              <a:t>Percentage of prefixed lexemes</a:t>
            </a:r>
            <a:endParaRPr lang="en-AU" sz="1300" dirty="0">
              <a:solidFill>
                <a:schemeClr val="accent6">
                  <a:lumMod val="75000"/>
                </a:schemeClr>
              </a:solidFill>
            </a:endParaRPr>
          </a:p>
        </p:txBody>
      </p:sp>
      <p:sp>
        <p:nvSpPr>
          <p:cNvPr id="2065" name="Text Box 59"/>
          <p:cNvSpPr txBox="1">
            <a:spLocks noChangeArrowheads="1"/>
          </p:cNvSpPr>
          <p:nvPr/>
        </p:nvSpPr>
        <p:spPr bwMode="auto">
          <a:xfrm>
            <a:off x="8707903" y="19240341"/>
            <a:ext cx="5586594" cy="42827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lIns="113004" tIns="113004" rIns="113004" bIns="113004">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pPr algn="ctr"/>
            <a:r>
              <a:rPr lang="en-AU" sz="1300" dirty="0">
                <a:solidFill>
                  <a:schemeClr val="accent6">
                    <a:lumMod val="75000"/>
                  </a:schemeClr>
                </a:solidFill>
              </a:rPr>
              <a:t>Pre-program Medication Errors (Jan-Sep 2006; n=191)</a:t>
            </a:r>
          </a:p>
        </p:txBody>
      </p:sp>
      <p:sp>
        <p:nvSpPr>
          <p:cNvPr id="2066" name="Text Box 60"/>
          <p:cNvSpPr txBox="1">
            <a:spLocks noChangeArrowheads="1"/>
          </p:cNvSpPr>
          <p:nvPr/>
        </p:nvSpPr>
        <p:spPr bwMode="auto">
          <a:xfrm>
            <a:off x="822492" y="4344956"/>
            <a:ext cx="6759549" cy="6616685"/>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lIns="57406" tIns="28703" rIns="57406" bIns="28703">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2800" b="1" dirty="0">
                <a:solidFill>
                  <a:schemeClr val="accent6">
                    <a:lumMod val="75000"/>
                  </a:schemeClr>
                </a:solidFill>
              </a:rPr>
              <a:t>Introduction</a:t>
            </a:r>
          </a:p>
          <a:p>
            <a:pPr eaLnBrk="1" hangingPunct="1">
              <a:lnSpc>
                <a:spcPct val="110000"/>
              </a:lnSpc>
            </a:pPr>
            <a:endParaRPr lang="en-GB" sz="2300" b="1" dirty="0">
              <a:solidFill>
                <a:schemeClr val="accent6">
                  <a:lumMod val="75000"/>
                </a:schemeClr>
              </a:solidFill>
            </a:endParaRPr>
          </a:p>
          <a:p>
            <a:pPr algn="just"/>
            <a:r>
              <a:rPr lang="en-US" sz="2100" dirty="0" smtClean="0">
                <a:solidFill>
                  <a:schemeClr val="accent6">
                    <a:lumMod val="75000"/>
                  </a:schemeClr>
                </a:solidFill>
              </a:rPr>
              <a:t>In XX century the development of cognitive linguistics caused the growth of verb semantic researches in different languages. An outstanding research by Leonard </a:t>
            </a:r>
            <a:r>
              <a:rPr lang="en-US" sz="2100" dirty="0" err="1" smtClean="0">
                <a:solidFill>
                  <a:schemeClr val="accent6">
                    <a:lumMod val="75000"/>
                  </a:schemeClr>
                </a:solidFill>
              </a:rPr>
              <a:t>Talmy</a:t>
            </a:r>
            <a:r>
              <a:rPr lang="en-US" sz="2100" dirty="0" smtClean="0">
                <a:solidFill>
                  <a:schemeClr val="accent6">
                    <a:lumMod val="75000"/>
                  </a:schemeClr>
                </a:solidFill>
              </a:rPr>
              <a:t> [</a:t>
            </a:r>
            <a:r>
              <a:rPr lang="en-US" sz="2100" dirty="0" err="1" smtClean="0">
                <a:solidFill>
                  <a:schemeClr val="accent6">
                    <a:lumMod val="75000"/>
                  </a:schemeClr>
                </a:solidFill>
              </a:rPr>
              <a:t>Talmy</a:t>
            </a:r>
            <a:r>
              <a:rPr lang="en-US" sz="2100" dirty="0" smtClean="0">
                <a:solidFill>
                  <a:schemeClr val="accent6">
                    <a:lumMod val="75000"/>
                  </a:schemeClr>
                </a:solidFill>
              </a:rPr>
              <a:t> 2000 and others] determined the subsequent direction of these studies. All languages distinguish in structuring motion events paying special attention either to the manner of motion (satellite-framed languages), or to the path of motion (verb-framed languages). Being a satellite-framed language Russian represents the path information in prefixes and prepositions [</a:t>
            </a:r>
            <a:r>
              <a:rPr lang="en-US" sz="2100" dirty="0" err="1" smtClean="0">
                <a:solidFill>
                  <a:schemeClr val="accent6">
                    <a:lumMod val="75000"/>
                  </a:schemeClr>
                </a:solidFill>
              </a:rPr>
              <a:t>Slobin</a:t>
            </a:r>
            <a:r>
              <a:rPr lang="en-US" sz="2100" dirty="0" smtClean="0">
                <a:solidFill>
                  <a:schemeClr val="accent6">
                    <a:lumMod val="75000"/>
                  </a:schemeClr>
                </a:solidFill>
              </a:rPr>
              <a:t> 2004; </a:t>
            </a:r>
            <a:r>
              <a:rPr lang="en-US" sz="2100" dirty="0" err="1" smtClean="0">
                <a:solidFill>
                  <a:schemeClr val="accent6">
                    <a:lumMod val="75000"/>
                  </a:schemeClr>
                </a:solidFill>
              </a:rPr>
              <a:t>Maisak</a:t>
            </a:r>
            <a:r>
              <a:rPr lang="en-US" sz="2100" dirty="0" smtClean="0">
                <a:solidFill>
                  <a:schemeClr val="accent6">
                    <a:lumMod val="75000"/>
                  </a:schemeClr>
                </a:solidFill>
              </a:rPr>
              <a:t> 2005]. The acquisition of motion semantics differs in languages as well [</a:t>
            </a:r>
            <a:r>
              <a:rPr lang="en-US" sz="2100" dirty="0" err="1" smtClean="0">
                <a:solidFill>
                  <a:schemeClr val="accent6">
                    <a:lumMod val="75000"/>
                  </a:schemeClr>
                </a:solidFill>
              </a:rPr>
              <a:t>Slobin</a:t>
            </a:r>
            <a:r>
              <a:rPr lang="en-US" sz="2100" dirty="0" smtClean="0">
                <a:solidFill>
                  <a:schemeClr val="accent6">
                    <a:lumMod val="75000"/>
                  </a:schemeClr>
                </a:solidFill>
              </a:rPr>
              <a:t> 2004], and Russian that reflects both manner and path semantics within a word stem may provide some valuable information to identify the process of motion understanding.</a:t>
            </a:r>
            <a:endParaRPr lang="ru-RU" sz="2100" dirty="0" smtClean="0">
              <a:solidFill>
                <a:schemeClr val="accent6">
                  <a:lumMod val="75000"/>
                </a:schemeClr>
              </a:solidFill>
            </a:endParaRPr>
          </a:p>
          <a:p>
            <a:pPr eaLnBrk="1" hangingPunct="1">
              <a:lnSpc>
                <a:spcPct val="110000"/>
              </a:lnSpc>
            </a:pPr>
            <a:r>
              <a:rPr lang="en-US" sz="2500" dirty="0" smtClean="0">
                <a:solidFill>
                  <a:schemeClr val="accent6">
                    <a:lumMod val="75000"/>
                  </a:schemeClr>
                </a:solidFill>
              </a:rPr>
              <a:t> </a:t>
            </a:r>
            <a:endParaRPr lang="en-US" sz="2500" dirty="0">
              <a:solidFill>
                <a:schemeClr val="accent6">
                  <a:lumMod val="75000"/>
                </a:schemeClr>
              </a:solidFill>
            </a:endParaRPr>
          </a:p>
        </p:txBody>
      </p:sp>
      <p:sp>
        <p:nvSpPr>
          <p:cNvPr id="2067" name="Text Box 61"/>
          <p:cNvSpPr txBox="1">
            <a:spLocks noChangeArrowheads="1"/>
          </p:cNvSpPr>
          <p:nvPr/>
        </p:nvSpPr>
        <p:spPr bwMode="auto">
          <a:xfrm>
            <a:off x="824760" y="10648950"/>
            <a:ext cx="6759549" cy="930973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wrap="square" lIns="57406" tIns="28703" rIns="57406" bIns="28703">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lnSpc>
                <a:spcPct val="110000"/>
              </a:lnSpc>
            </a:pPr>
            <a:r>
              <a:rPr lang="en-GB" sz="2800" b="1" dirty="0" smtClean="0">
                <a:solidFill>
                  <a:schemeClr val="accent6">
                    <a:lumMod val="75000"/>
                  </a:schemeClr>
                </a:solidFill>
              </a:rPr>
              <a:t>Material</a:t>
            </a:r>
            <a:endParaRPr lang="en-GB" sz="2800" b="1" dirty="0">
              <a:solidFill>
                <a:schemeClr val="accent6">
                  <a:lumMod val="75000"/>
                </a:schemeClr>
              </a:solidFill>
            </a:endParaRPr>
          </a:p>
          <a:p>
            <a:r>
              <a:rPr lang="en-US" sz="2100" dirty="0" smtClean="0">
                <a:solidFill>
                  <a:schemeClr val="accent6">
                    <a:lumMod val="75000"/>
                  </a:schemeClr>
                </a:solidFill>
              </a:rPr>
              <a:t>The </a:t>
            </a:r>
            <a:r>
              <a:rPr lang="en-US" sz="2100" dirty="0" smtClean="0">
                <a:solidFill>
                  <a:schemeClr val="accent6">
                    <a:lumMod val="75000"/>
                  </a:schemeClr>
                </a:solidFill>
              </a:rPr>
              <a:t>corpus “</a:t>
            </a:r>
            <a:r>
              <a:rPr lang="en-US" sz="2100" dirty="0" err="1" smtClean="0">
                <a:solidFill>
                  <a:schemeClr val="accent6">
                    <a:lumMod val="75000"/>
                  </a:schemeClr>
                </a:solidFill>
              </a:rPr>
              <a:t>Konduit</a:t>
            </a:r>
            <a:r>
              <a:rPr lang="en-US" sz="2100" dirty="0" smtClean="0">
                <a:solidFill>
                  <a:schemeClr val="accent6">
                    <a:lumMod val="75000"/>
                  </a:schemeClr>
                </a:solidFill>
              </a:rPr>
              <a:t>” [</a:t>
            </a:r>
            <a:r>
              <a:rPr lang="en-US" sz="2100" dirty="0" err="1" smtClean="0">
                <a:solidFill>
                  <a:schemeClr val="accent6">
                    <a:lumMod val="75000"/>
                  </a:schemeClr>
                </a:solidFill>
              </a:rPr>
              <a:t>Eismont</a:t>
            </a:r>
            <a:r>
              <a:rPr lang="en-US" sz="2100" dirty="0" smtClean="0">
                <a:solidFill>
                  <a:schemeClr val="accent6">
                    <a:lumMod val="75000"/>
                  </a:schemeClr>
                </a:solidFill>
              </a:rPr>
              <a:t> 2017] consists of 215 unprepared elicited oral child narratives, that have been collected during a series of experiments with Russian native children at the age of 2;7-7;6. The total number of tokens is 25689. </a:t>
            </a:r>
            <a:endParaRPr lang="en-US" sz="2100" dirty="0" smtClean="0">
              <a:solidFill>
                <a:schemeClr val="accent6">
                  <a:lumMod val="75000"/>
                </a:schemeClr>
              </a:solidFill>
            </a:endParaRPr>
          </a:p>
          <a:p>
            <a:endParaRPr lang="en-US" sz="2000" dirty="0" smtClean="0">
              <a:solidFill>
                <a:schemeClr val="accent6">
                  <a:lumMod val="75000"/>
                </a:schemeClr>
              </a:solidFill>
            </a:endParaRPr>
          </a:p>
          <a:p>
            <a:endParaRPr lang="en-US" sz="2000" dirty="0" smtClean="0">
              <a:solidFill>
                <a:schemeClr val="accent6">
                  <a:lumMod val="75000"/>
                </a:schemeClr>
              </a:solidFill>
            </a:endParaRPr>
          </a:p>
          <a:p>
            <a:endParaRPr lang="en-US" sz="2000" dirty="0" smtClean="0">
              <a:solidFill>
                <a:schemeClr val="accent6">
                  <a:lumMod val="75000"/>
                </a:schemeClr>
              </a:solidFill>
            </a:endParaRPr>
          </a:p>
          <a:p>
            <a:endParaRPr lang="en-US" sz="2000" dirty="0" smtClean="0">
              <a:solidFill>
                <a:schemeClr val="accent6">
                  <a:lumMod val="75000"/>
                </a:schemeClr>
              </a:solidFill>
            </a:endParaRPr>
          </a:p>
          <a:p>
            <a:endParaRPr lang="en-US" sz="2000" dirty="0" smtClean="0">
              <a:solidFill>
                <a:schemeClr val="accent6">
                  <a:lumMod val="75000"/>
                </a:schemeClr>
              </a:solidFill>
            </a:endParaRPr>
          </a:p>
          <a:p>
            <a:endParaRPr lang="en-US" sz="2000" dirty="0" smtClean="0">
              <a:solidFill>
                <a:schemeClr val="accent6">
                  <a:lumMod val="75000"/>
                </a:schemeClr>
              </a:solidFill>
            </a:endParaRPr>
          </a:p>
          <a:p>
            <a:pPr eaLnBrk="1" hangingPunct="1">
              <a:lnSpc>
                <a:spcPct val="110000"/>
              </a:lnSpc>
            </a:pPr>
            <a:endParaRPr lang="en-US" sz="2000" dirty="0" smtClean="0">
              <a:solidFill>
                <a:schemeClr val="accent6">
                  <a:lumMod val="75000"/>
                </a:schemeClr>
              </a:solidFill>
            </a:endParaRPr>
          </a:p>
          <a:p>
            <a:pPr eaLnBrk="1" hangingPunct="1">
              <a:lnSpc>
                <a:spcPct val="110000"/>
              </a:lnSpc>
            </a:pPr>
            <a:r>
              <a:rPr lang="en-US" sz="2100" dirty="0" smtClean="0">
                <a:solidFill>
                  <a:schemeClr val="accent6">
                    <a:lumMod val="75000"/>
                  </a:schemeClr>
                </a:solidFill>
              </a:rPr>
              <a:t>Three </a:t>
            </a:r>
            <a:r>
              <a:rPr lang="en-US" sz="2100" dirty="0" smtClean="0">
                <a:solidFill>
                  <a:schemeClr val="accent6">
                    <a:lumMod val="75000"/>
                  </a:schemeClr>
                </a:solidFill>
              </a:rPr>
              <a:t>different methods have been chosen for the experiments. The youngest children participated in a specially designed game, when two experimenters produced different actions with </a:t>
            </a:r>
            <a:r>
              <a:rPr lang="en-US" sz="2100" dirty="0" err="1" smtClean="0">
                <a:solidFill>
                  <a:schemeClr val="accent6">
                    <a:lumMod val="75000"/>
                  </a:schemeClr>
                </a:solidFill>
              </a:rPr>
              <a:t>bibabo</a:t>
            </a:r>
            <a:r>
              <a:rPr lang="en-US" sz="2100" dirty="0" smtClean="0">
                <a:solidFill>
                  <a:schemeClr val="accent6">
                    <a:lumMod val="75000"/>
                  </a:schemeClr>
                </a:solidFill>
              </a:rPr>
              <a:t> toys, and children had to name these actions to defeat the wizard. The children at the age of 3;7-4;6 had to retell a picture book named “Three kittens” which tells a funny story of three kittens, who get into troubles trying to catch a mouse, a frog and a fish, but fail. The oldest children at the age of 4;7-7;6 (groups 3, 4 and 5) had to retell a cartoon about a kitten who tried to be friends with rabbits, beavers and a bear-cub, but also failed. Each narrative has been audio and video recorded, each subject was recorded individually</a:t>
            </a:r>
            <a:r>
              <a:rPr lang="en-US" sz="2100" dirty="0" smtClean="0">
                <a:solidFill>
                  <a:schemeClr val="accent6">
                    <a:lumMod val="75000"/>
                  </a:schemeClr>
                </a:solidFill>
              </a:rPr>
              <a:t>.</a:t>
            </a:r>
            <a:endParaRPr lang="en-US" sz="2100" dirty="0">
              <a:solidFill>
                <a:schemeClr val="accent6">
                  <a:lumMod val="75000"/>
                </a:schemeClr>
              </a:solidFill>
            </a:endParaRPr>
          </a:p>
        </p:txBody>
      </p:sp>
      <p:sp>
        <p:nvSpPr>
          <p:cNvPr id="2072" name="Rectangle 82"/>
          <p:cNvSpPr>
            <a:spLocks noChangeArrowheads="1"/>
          </p:cNvSpPr>
          <p:nvPr/>
        </p:nvSpPr>
        <p:spPr bwMode="auto">
          <a:xfrm>
            <a:off x="15196457" y="19164300"/>
            <a:ext cx="14906172" cy="1054099"/>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lIns="226008" tIns="226008" rIns="226008" bIns="226008"/>
          <a:lstStyle>
            <a:defPPr>
              <a:defRPr kern="1200" smtId="4294967295"/>
            </a:defPPr>
          </a:lstStyle>
          <a:p>
            <a:pPr marL="239192" indent="-239192">
              <a:spcBef>
                <a:spcPct val="50000"/>
              </a:spcBef>
            </a:pPr>
            <a:r>
              <a:rPr lang="en-GB" sz="1600" b="1" dirty="0" smtClean="0">
                <a:solidFill>
                  <a:schemeClr val="accent6">
                    <a:lumMod val="75000"/>
                  </a:schemeClr>
                </a:solidFill>
              </a:rPr>
              <a:t>References</a:t>
            </a:r>
          </a:p>
          <a:p>
            <a:r>
              <a:rPr lang="en-US" sz="1300" dirty="0" err="1" smtClean="0">
                <a:solidFill>
                  <a:schemeClr val="accent6">
                    <a:lumMod val="75000"/>
                  </a:schemeClr>
                </a:solidFill>
              </a:rPr>
              <a:t>Eismont</a:t>
            </a:r>
            <a:r>
              <a:rPr lang="en-US" sz="1300" dirty="0" smtClean="0">
                <a:solidFill>
                  <a:schemeClr val="accent6">
                    <a:lumMod val="75000"/>
                  </a:schemeClr>
                </a:solidFill>
              </a:rPr>
              <a:t> P.M. “</a:t>
            </a:r>
            <a:r>
              <a:rPr lang="en-US" sz="1300" dirty="0" err="1" smtClean="0">
                <a:solidFill>
                  <a:schemeClr val="accent6">
                    <a:lumMod val="75000"/>
                  </a:schemeClr>
                </a:solidFill>
              </a:rPr>
              <a:t>Konduit</a:t>
            </a:r>
            <a:r>
              <a:rPr lang="en-US" sz="1300" dirty="0" smtClean="0">
                <a:solidFill>
                  <a:schemeClr val="accent6">
                    <a:lumMod val="75000"/>
                  </a:schemeClr>
                </a:solidFill>
              </a:rPr>
              <a:t>”: </a:t>
            </a:r>
            <a:r>
              <a:rPr lang="en-US" sz="1300" dirty="0" err="1" smtClean="0">
                <a:solidFill>
                  <a:schemeClr val="accent6">
                    <a:lumMod val="75000"/>
                  </a:schemeClr>
                </a:solidFill>
              </a:rPr>
              <a:t>korpus</a:t>
            </a:r>
            <a:r>
              <a:rPr lang="en-US" sz="1300" dirty="0" smtClean="0">
                <a:solidFill>
                  <a:schemeClr val="accent6">
                    <a:lumMod val="75000"/>
                  </a:schemeClr>
                </a:solidFill>
              </a:rPr>
              <a:t> </a:t>
            </a:r>
            <a:r>
              <a:rPr lang="en-US" sz="1300" dirty="0" err="1" smtClean="0">
                <a:solidFill>
                  <a:schemeClr val="accent6">
                    <a:lumMod val="75000"/>
                  </a:schemeClr>
                </a:solidFill>
              </a:rPr>
              <a:t>ustnyh</a:t>
            </a:r>
            <a:r>
              <a:rPr lang="en-US" sz="1300" dirty="0" smtClean="0">
                <a:solidFill>
                  <a:schemeClr val="accent6">
                    <a:lumMod val="75000"/>
                  </a:schemeClr>
                </a:solidFill>
              </a:rPr>
              <a:t> </a:t>
            </a:r>
            <a:r>
              <a:rPr lang="en-US" sz="1300" dirty="0" err="1" smtClean="0">
                <a:solidFill>
                  <a:schemeClr val="accent6">
                    <a:lumMod val="75000"/>
                  </a:schemeClr>
                </a:solidFill>
              </a:rPr>
              <a:t>detskih</a:t>
            </a:r>
            <a:r>
              <a:rPr lang="en-US" sz="1300" dirty="0" smtClean="0">
                <a:solidFill>
                  <a:schemeClr val="accent6">
                    <a:lumMod val="75000"/>
                  </a:schemeClr>
                </a:solidFill>
              </a:rPr>
              <a:t> </a:t>
            </a:r>
            <a:r>
              <a:rPr lang="en-US" sz="1300" dirty="0" err="1" smtClean="0">
                <a:solidFill>
                  <a:schemeClr val="accent6">
                    <a:lumMod val="75000"/>
                  </a:schemeClr>
                </a:solidFill>
              </a:rPr>
              <a:t>tekstov</a:t>
            </a:r>
            <a:r>
              <a:rPr lang="en-US" sz="1300" dirty="0" smtClean="0">
                <a:solidFill>
                  <a:schemeClr val="accent6">
                    <a:lumMod val="75000"/>
                  </a:schemeClr>
                </a:solidFill>
              </a:rPr>
              <a:t> (“</a:t>
            </a:r>
            <a:r>
              <a:rPr lang="en-US" sz="1300" dirty="0" err="1" smtClean="0">
                <a:solidFill>
                  <a:schemeClr val="accent6">
                    <a:lumMod val="75000"/>
                  </a:schemeClr>
                </a:solidFill>
              </a:rPr>
              <a:t>Konduit</a:t>
            </a:r>
            <a:r>
              <a:rPr lang="en-US" sz="1300" dirty="0" smtClean="0">
                <a:solidFill>
                  <a:schemeClr val="accent6">
                    <a:lumMod val="75000"/>
                  </a:schemeClr>
                </a:solidFill>
              </a:rPr>
              <a:t>”: corpus of child oral narratives). (In Russian). Saint-Petersburg: Saint Petersburg State University, 2017. Pp.373-377.</a:t>
            </a:r>
            <a:endParaRPr lang="ru-RU" sz="1300" dirty="0" smtClean="0">
              <a:solidFill>
                <a:schemeClr val="accent6">
                  <a:lumMod val="75000"/>
                </a:schemeClr>
              </a:solidFill>
            </a:endParaRPr>
          </a:p>
          <a:p>
            <a:r>
              <a:rPr lang="en-US" sz="1300" dirty="0" err="1" smtClean="0">
                <a:solidFill>
                  <a:schemeClr val="accent6">
                    <a:lumMod val="75000"/>
                  </a:schemeClr>
                </a:solidFill>
              </a:rPr>
              <a:t>Maisak</a:t>
            </a:r>
            <a:r>
              <a:rPr lang="en-US" sz="1300" dirty="0" smtClean="0">
                <a:solidFill>
                  <a:schemeClr val="accent6">
                    <a:lumMod val="75000"/>
                  </a:schemeClr>
                </a:solidFill>
              </a:rPr>
              <a:t> T. </a:t>
            </a:r>
            <a:r>
              <a:rPr lang="ru-RU" sz="1300" dirty="0" smtClean="0">
                <a:solidFill>
                  <a:schemeClr val="accent6">
                    <a:lumMod val="75000"/>
                  </a:schemeClr>
                </a:solidFill>
              </a:rPr>
              <a:t>А</a:t>
            </a:r>
            <a:r>
              <a:rPr lang="en-US" sz="1300" dirty="0" smtClean="0">
                <a:solidFill>
                  <a:schemeClr val="accent6">
                    <a:lumMod val="75000"/>
                  </a:schemeClr>
                </a:solidFill>
              </a:rPr>
              <a:t>. </a:t>
            </a:r>
            <a:r>
              <a:rPr lang="en-US" sz="1300" dirty="0" err="1" smtClean="0">
                <a:solidFill>
                  <a:schemeClr val="accent6">
                    <a:lumMod val="75000"/>
                  </a:schemeClr>
                </a:solidFill>
              </a:rPr>
              <a:t>Tipologya</a:t>
            </a:r>
            <a:r>
              <a:rPr lang="en-US" sz="1300" dirty="0" smtClean="0">
                <a:solidFill>
                  <a:schemeClr val="accent6">
                    <a:lumMod val="75000"/>
                  </a:schemeClr>
                </a:solidFill>
              </a:rPr>
              <a:t> </a:t>
            </a:r>
            <a:r>
              <a:rPr lang="en-US" sz="1300" dirty="0" err="1" smtClean="0">
                <a:solidFill>
                  <a:schemeClr val="accent6">
                    <a:lumMod val="75000"/>
                  </a:schemeClr>
                </a:solidFill>
              </a:rPr>
              <a:t>grammatikalizacii</a:t>
            </a:r>
            <a:r>
              <a:rPr lang="en-US" sz="1300" dirty="0" smtClean="0">
                <a:solidFill>
                  <a:schemeClr val="accent6">
                    <a:lumMod val="75000"/>
                  </a:schemeClr>
                </a:solidFill>
              </a:rPr>
              <a:t> </a:t>
            </a:r>
            <a:r>
              <a:rPr lang="en-US" sz="1300" dirty="0" err="1" smtClean="0">
                <a:solidFill>
                  <a:schemeClr val="accent6">
                    <a:lumMod val="75000"/>
                  </a:schemeClr>
                </a:solidFill>
              </a:rPr>
              <a:t>konstrukciy</a:t>
            </a:r>
            <a:r>
              <a:rPr lang="en-US" sz="1300" dirty="0" smtClean="0">
                <a:solidFill>
                  <a:schemeClr val="accent6">
                    <a:lumMod val="75000"/>
                  </a:schemeClr>
                </a:solidFill>
              </a:rPr>
              <a:t> s </a:t>
            </a:r>
            <a:r>
              <a:rPr lang="en-US" sz="1300" dirty="0" err="1" smtClean="0">
                <a:solidFill>
                  <a:schemeClr val="accent6">
                    <a:lumMod val="75000"/>
                  </a:schemeClr>
                </a:solidFill>
              </a:rPr>
              <a:t>glagolami</a:t>
            </a:r>
            <a:r>
              <a:rPr lang="en-US" sz="1300" dirty="0" smtClean="0">
                <a:solidFill>
                  <a:schemeClr val="accent6">
                    <a:lumMod val="75000"/>
                  </a:schemeClr>
                </a:solidFill>
              </a:rPr>
              <a:t> </a:t>
            </a:r>
            <a:r>
              <a:rPr lang="en-US" sz="1300" dirty="0" err="1" smtClean="0">
                <a:solidFill>
                  <a:schemeClr val="accent6">
                    <a:lumMod val="75000"/>
                  </a:schemeClr>
                </a:solidFill>
              </a:rPr>
              <a:t>dvizheniya</a:t>
            </a:r>
            <a:r>
              <a:rPr lang="en-US" sz="1300" dirty="0" smtClean="0">
                <a:solidFill>
                  <a:schemeClr val="accent6">
                    <a:lumMod val="75000"/>
                  </a:schemeClr>
                </a:solidFill>
              </a:rPr>
              <a:t> </a:t>
            </a:r>
            <a:r>
              <a:rPr lang="en-US" sz="1300" dirty="0" err="1" smtClean="0">
                <a:solidFill>
                  <a:schemeClr val="accent6">
                    <a:lumMod val="75000"/>
                  </a:schemeClr>
                </a:solidFill>
              </a:rPr>
              <a:t>i</a:t>
            </a:r>
            <a:r>
              <a:rPr lang="en-US" sz="1300" dirty="0" smtClean="0">
                <a:solidFill>
                  <a:schemeClr val="accent6">
                    <a:lumMod val="75000"/>
                  </a:schemeClr>
                </a:solidFill>
              </a:rPr>
              <a:t> </a:t>
            </a:r>
            <a:r>
              <a:rPr lang="en-US" sz="1300" dirty="0" err="1" smtClean="0">
                <a:solidFill>
                  <a:schemeClr val="accent6">
                    <a:lumMod val="75000"/>
                  </a:schemeClr>
                </a:solidFill>
              </a:rPr>
              <a:t>glagolami</a:t>
            </a:r>
            <a:r>
              <a:rPr lang="en-US" sz="1300" dirty="0" smtClean="0">
                <a:solidFill>
                  <a:schemeClr val="accent6">
                    <a:lumMod val="75000"/>
                  </a:schemeClr>
                </a:solidFill>
              </a:rPr>
              <a:t> </a:t>
            </a:r>
            <a:r>
              <a:rPr lang="en-US" sz="1300" dirty="0" err="1" smtClean="0">
                <a:solidFill>
                  <a:schemeClr val="accent6">
                    <a:lumMod val="75000"/>
                  </a:schemeClr>
                </a:solidFill>
              </a:rPr>
              <a:t>pozicii</a:t>
            </a:r>
            <a:r>
              <a:rPr lang="en-US" sz="1300" dirty="0" smtClean="0">
                <a:solidFill>
                  <a:schemeClr val="accent6">
                    <a:lumMod val="75000"/>
                  </a:schemeClr>
                </a:solidFill>
              </a:rPr>
              <a:t> (Typology of the verbs of motion and the verbs of position </a:t>
            </a:r>
            <a:r>
              <a:rPr lang="en-US" sz="1300" dirty="0" err="1" smtClean="0">
                <a:solidFill>
                  <a:schemeClr val="accent6">
                    <a:lumMod val="75000"/>
                  </a:schemeClr>
                </a:solidFill>
              </a:rPr>
              <a:t>grammaticalisation</a:t>
            </a:r>
            <a:r>
              <a:rPr lang="en-US" sz="1300" dirty="0" smtClean="0">
                <a:solidFill>
                  <a:schemeClr val="accent6">
                    <a:lumMod val="75000"/>
                  </a:schemeClr>
                </a:solidFill>
              </a:rPr>
              <a:t>). (In Russian) Moscow, 2005.</a:t>
            </a:r>
            <a:endParaRPr lang="ru-RU" sz="1300" dirty="0" smtClean="0">
              <a:solidFill>
                <a:schemeClr val="accent6">
                  <a:lumMod val="75000"/>
                </a:schemeClr>
              </a:solidFill>
            </a:endParaRPr>
          </a:p>
          <a:p>
            <a:r>
              <a:rPr lang="en-US" sz="1300" dirty="0" err="1" smtClean="0">
                <a:solidFill>
                  <a:schemeClr val="accent6">
                    <a:lumMod val="75000"/>
                  </a:schemeClr>
                </a:solidFill>
              </a:rPr>
              <a:t>Slobin</a:t>
            </a:r>
            <a:r>
              <a:rPr lang="en-US" sz="1300" dirty="0" smtClean="0">
                <a:solidFill>
                  <a:schemeClr val="accent6">
                    <a:lumMod val="75000"/>
                  </a:schemeClr>
                </a:solidFill>
              </a:rPr>
              <a:t>, Dan I. The many ways to search for a frog: Linguistic typology and the expression of motion events. In: S. </a:t>
            </a:r>
            <a:r>
              <a:rPr lang="en-US" sz="1300" dirty="0" err="1" smtClean="0">
                <a:solidFill>
                  <a:schemeClr val="accent6">
                    <a:lumMod val="75000"/>
                  </a:schemeClr>
                </a:solidFill>
              </a:rPr>
              <a:t>Strömqvist</a:t>
            </a:r>
            <a:r>
              <a:rPr lang="en-US" sz="1300" dirty="0" smtClean="0">
                <a:solidFill>
                  <a:schemeClr val="accent6">
                    <a:lumMod val="75000"/>
                  </a:schemeClr>
                </a:solidFill>
              </a:rPr>
              <a:t> &amp; L. </a:t>
            </a:r>
            <a:r>
              <a:rPr lang="en-US" sz="1300" dirty="0" err="1" smtClean="0">
                <a:solidFill>
                  <a:schemeClr val="accent6">
                    <a:lumMod val="75000"/>
                  </a:schemeClr>
                </a:solidFill>
              </a:rPr>
              <a:t>Verhoeven</a:t>
            </a:r>
            <a:r>
              <a:rPr lang="en-US" sz="1300" dirty="0" smtClean="0">
                <a:solidFill>
                  <a:schemeClr val="accent6">
                    <a:lumMod val="75000"/>
                  </a:schemeClr>
                </a:solidFill>
              </a:rPr>
              <a:t> (Eds.) (2004), Relating events in narrative: Vol. 2. Typological and contextual perspectives (pp. 219-257). Mahwah, NJ: Lawrence Erlbaum Associates. </a:t>
            </a:r>
            <a:endParaRPr lang="ru-RU" sz="1300" dirty="0" smtClean="0">
              <a:solidFill>
                <a:schemeClr val="accent6">
                  <a:lumMod val="75000"/>
                </a:schemeClr>
              </a:solidFill>
            </a:endParaRPr>
          </a:p>
          <a:p>
            <a:r>
              <a:rPr lang="en-US" sz="1300" dirty="0" err="1" smtClean="0">
                <a:solidFill>
                  <a:schemeClr val="accent6">
                    <a:lumMod val="75000"/>
                  </a:schemeClr>
                </a:solidFill>
              </a:rPr>
              <a:t>Talmy</a:t>
            </a:r>
            <a:r>
              <a:rPr lang="en-US" sz="1300" dirty="0" smtClean="0">
                <a:solidFill>
                  <a:schemeClr val="accent6">
                    <a:lumMod val="75000"/>
                  </a:schemeClr>
                </a:solidFill>
              </a:rPr>
              <a:t>, Leonard. Toward a Cognitive Semantics. Vol. 2: Typology and process in concept structuring. </a:t>
            </a:r>
            <a:r>
              <a:rPr lang="en-US" sz="1300" dirty="0" err="1" smtClean="0">
                <a:solidFill>
                  <a:schemeClr val="accent6">
                    <a:lumMod val="75000"/>
                  </a:schemeClr>
                </a:solidFill>
              </a:rPr>
              <a:t>Camdridge</a:t>
            </a:r>
            <a:r>
              <a:rPr lang="en-US" sz="1300" dirty="0" smtClean="0">
                <a:solidFill>
                  <a:schemeClr val="accent6">
                    <a:lumMod val="75000"/>
                  </a:schemeClr>
                </a:solidFill>
              </a:rPr>
              <a:t>: MIT Press, 2000. </a:t>
            </a:r>
            <a:endParaRPr lang="ru-RU" sz="1300" dirty="0" smtClean="0">
              <a:solidFill>
                <a:schemeClr val="accent6">
                  <a:lumMod val="75000"/>
                </a:schemeClr>
              </a:solidFill>
            </a:endParaRPr>
          </a:p>
        </p:txBody>
      </p:sp>
      <p:sp>
        <p:nvSpPr>
          <p:cNvPr id="2073" name="Text Box 83"/>
          <p:cNvSpPr txBox="1">
            <a:spLocks noChangeArrowheads="1"/>
          </p:cNvSpPr>
          <p:nvPr/>
        </p:nvSpPr>
        <p:spPr bwMode="auto">
          <a:xfrm>
            <a:off x="21954672" y="10098315"/>
            <a:ext cx="7658554" cy="4366838"/>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25080" dir="3962251" algn="ctr" rotWithShape="0">
                    <a:srgbClr val="000000"/>
                  </a:outerShdw>
                </a:effectLst>
              </a14:hiddenEffects>
            </a:ext>
          </a:extLst>
        </p:spPr>
        <p:txBody>
          <a:bodyPr wrap="square" lIns="57406" tIns="28703" rIns="57406" bIns="28703">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eaLnBrk="1" hangingPunct="1"/>
            <a:r>
              <a:rPr lang="en-US" sz="2000" dirty="0" smtClean="0">
                <a:solidFill>
                  <a:schemeClr val="accent6">
                    <a:lumMod val="75000"/>
                  </a:schemeClr>
                </a:solidFill>
                <a:latin typeface="Calibri" pitchFamily="34" charset="0"/>
              </a:rPr>
              <a:t>Children </a:t>
            </a:r>
            <a:r>
              <a:rPr lang="en-US" sz="2000" dirty="0" smtClean="0">
                <a:solidFill>
                  <a:schemeClr val="accent6">
                    <a:lumMod val="75000"/>
                  </a:schemeClr>
                </a:solidFill>
                <a:latin typeface="Calibri" pitchFamily="34" charset="0"/>
              </a:rPr>
              <a:t>of the oldest groups used fewer verbs to describe the upward movement (</a:t>
            </a:r>
            <a:r>
              <a:rPr lang="en-US" sz="2000" i="1" dirty="0" err="1" smtClean="0">
                <a:solidFill>
                  <a:schemeClr val="accent6">
                    <a:lumMod val="75000"/>
                  </a:schemeClr>
                </a:solidFill>
                <a:latin typeface="Calibri" pitchFamily="34" charset="0"/>
              </a:rPr>
              <a:t>lezt</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zalezt</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zabrat’sia</a:t>
            </a:r>
            <a:r>
              <a:rPr lang="en-US" sz="2000" i="1" dirty="0" smtClean="0">
                <a:solidFill>
                  <a:schemeClr val="accent6">
                    <a:lumMod val="75000"/>
                  </a:schemeClr>
                </a:solidFill>
                <a:latin typeface="Calibri" pitchFamily="34" charset="0"/>
              </a:rPr>
              <a:t> </a:t>
            </a:r>
            <a:r>
              <a:rPr lang="en-US" sz="2000" dirty="0" smtClean="0">
                <a:solidFill>
                  <a:schemeClr val="accent6">
                    <a:lumMod val="75000"/>
                  </a:schemeClr>
                </a:solidFill>
                <a:latin typeface="Calibri" pitchFamily="34" charset="0"/>
              </a:rPr>
              <a:t>and </a:t>
            </a:r>
            <a:r>
              <a:rPr lang="en-US" sz="2000" dirty="0" err="1" smtClean="0">
                <a:solidFill>
                  <a:schemeClr val="accent6">
                    <a:lumMod val="75000"/>
                  </a:schemeClr>
                </a:solidFill>
                <a:latin typeface="Calibri" pitchFamily="34" charset="0"/>
              </a:rPr>
              <a:t>k</a:t>
            </a:r>
            <a:r>
              <a:rPr lang="en-US" sz="2000" i="1" dirty="0" err="1" smtClean="0">
                <a:solidFill>
                  <a:schemeClr val="accent6">
                    <a:lumMod val="75000"/>
                  </a:schemeClr>
                </a:solidFill>
                <a:latin typeface="Calibri" pitchFamily="34" charset="0"/>
              </a:rPr>
              <a:t>arabkat’sia</a:t>
            </a:r>
            <a:r>
              <a:rPr lang="en-US" sz="2000" dirty="0" smtClean="0">
                <a:solidFill>
                  <a:schemeClr val="accent6">
                    <a:lumMod val="75000"/>
                  </a:schemeClr>
                </a:solidFill>
                <a:latin typeface="Calibri" pitchFamily="34" charset="0"/>
              </a:rPr>
              <a:t>) than to describe the downward movement (</a:t>
            </a:r>
            <a:r>
              <a:rPr lang="en-US" sz="2000" i="1" dirty="0" err="1" smtClean="0">
                <a:solidFill>
                  <a:schemeClr val="accent6">
                    <a:lumMod val="75000"/>
                  </a:schemeClr>
                </a:solidFill>
                <a:latin typeface="Calibri" pitchFamily="34" charset="0"/>
              </a:rPr>
              <a:t>slezt</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spuskat’sia</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spolzat</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skol’zit</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svalit’sia</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upast</a:t>
            </a:r>
            <a:r>
              <a:rPr lang="en-US" sz="2000" dirty="0" smtClean="0">
                <a:solidFill>
                  <a:schemeClr val="accent6">
                    <a:lumMod val="75000"/>
                  </a:schemeClr>
                </a:solidFill>
                <a:latin typeface="Calibri" pitchFamily="34" charset="0"/>
              </a:rPr>
              <a:t>’, etc.). At the same time children of the younger age use more verbs to describe this motion but prefer general unspecified words, cf. </a:t>
            </a:r>
            <a:r>
              <a:rPr lang="en-US" sz="2000" i="1" dirty="0" err="1" smtClean="0">
                <a:solidFill>
                  <a:schemeClr val="accent6">
                    <a:lumMod val="75000"/>
                  </a:schemeClr>
                </a:solidFill>
                <a:latin typeface="Calibri" pitchFamily="34" charset="0"/>
              </a:rPr>
              <a:t>pobezhal</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na</a:t>
            </a:r>
            <a:r>
              <a:rPr lang="en-US" sz="2000" i="1" dirty="0" smtClean="0">
                <a:solidFill>
                  <a:schemeClr val="accent6">
                    <a:lumMod val="75000"/>
                  </a:schemeClr>
                </a:solidFill>
                <a:latin typeface="Calibri" pitchFamily="34" charset="0"/>
              </a:rPr>
              <a:t> </a:t>
            </a:r>
            <a:r>
              <a:rPr lang="en-US" sz="2000" i="1" dirty="0" err="1" smtClean="0">
                <a:solidFill>
                  <a:schemeClr val="accent6">
                    <a:lumMod val="75000"/>
                  </a:schemeClr>
                </a:solidFill>
                <a:latin typeface="Calibri" pitchFamily="34" charset="0"/>
              </a:rPr>
              <a:t>derevo</a:t>
            </a:r>
            <a:r>
              <a:rPr lang="en-US" sz="2000" dirty="0" smtClean="0">
                <a:solidFill>
                  <a:schemeClr val="accent6">
                    <a:lumMod val="75000"/>
                  </a:schemeClr>
                </a:solidFill>
                <a:latin typeface="Calibri" pitchFamily="34" charset="0"/>
              </a:rPr>
              <a:t> (ran to the tree), where path is </a:t>
            </a:r>
            <a:r>
              <a:rPr lang="en-US" sz="2000" dirty="0" err="1" smtClean="0">
                <a:solidFill>
                  <a:schemeClr val="accent6">
                    <a:lumMod val="75000"/>
                  </a:schemeClr>
                </a:solidFill>
                <a:latin typeface="Calibri" pitchFamily="34" charset="0"/>
              </a:rPr>
              <a:t>experessed</a:t>
            </a:r>
            <a:r>
              <a:rPr lang="en-US" sz="2000" dirty="0" smtClean="0">
                <a:solidFill>
                  <a:schemeClr val="accent6">
                    <a:lumMod val="75000"/>
                  </a:schemeClr>
                </a:solidFill>
                <a:latin typeface="Calibri" pitchFamily="34" charset="0"/>
              </a:rPr>
              <a:t> with the preposition (</a:t>
            </a:r>
            <a:r>
              <a:rPr lang="en-US" sz="2000" i="1" dirty="0" err="1" smtClean="0">
                <a:solidFill>
                  <a:schemeClr val="accent6">
                    <a:lumMod val="75000"/>
                  </a:schemeClr>
                </a:solidFill>
                <a:latin typeface="Calibri" pitchFamily="34" charset="0"/>
              </a:rPr>
              <a:t>na</a:t>
            </a:r>
            <a:r>
              <a:rPr lang="en-US" sz="2000" dirty="0" smtClean="0">
                <a:solidFill>
                  <a:schemeClr val="accent6">
                    <a:lumMod val="75000"/>
                  </a:schemeClr>
                </a:solidFill>
                <a:latin typeface="Calibri" pitchFamily="34" charset="0"/>
              </a:rPr>
              <a:t> – onto), and there is no mention of climbing manner</a:t>
            </a:r>
            <a:r>
              <a:rPr lang="en-US" sz="2000" dirty="0" smtClean="0">
                <a:solidFill>
                  <a:schemeClr val="accent6">
                    <a:lumMod val="75000"/>
                  </a:schemeClr>
                </a:solidFill>
                <a:latin typeface="Calibri" pitchFamily="34" charset="0"/>
              </a:rPr>
              <a:t>.</a:t>
            </a:r>
          </a:p>
          <a:p>
            <a:pPr algn="just" eaLnBrk="1" hangingPunct="1"/>
            <a:r>
              <a:rPr lang="en-US" sz="2000" dirty="0" smtClean="0">
                <a:solidFill>
                  <a:schemeClr val="accent6">
                    <a:lumMod val="75000"/>
                  </a:schemeClr>
                </a:solidFill>
                <a:latin typeface="Calibri" pitchFamily="34" charset="0"/>
              </a:rPr>
              <a:t>Children </a:t>
            </a:r>
            <a:r>
              <a:rPr lang="en-US" sz="2000" dirty="0" smtClean="0">
                <a:solidFill>
                  <a:schemeClr val="accent6">
                    <a:lumMod val="75000"/>
                  </a:schemeClr>
                </a:solidFill>
                <a:latin typeface="Calibri" pitchFamily="34" charset="0"/>
              </a:rPr>
              <a:t>of all groups used the verbs </a:t>
            </a:r>
            <a:r>
              <a:rPr lang="en-US" sz="2000" i="1" dirty="0" err="1" smtClean="0">
                <a:solidFill>
                  <a:schemeClr val="accent6">
                    <a:lumMod val="75000"/>
                  </a:schemeClr>
                </a:solidFill>
                <a:latin typeface="Calibri" pitchFamily="34" charset="0"/>
              </a:rPr>
              <a:t>zabrat’sia</a:t>
            </a:r>
            <a:r>
              <a:rPr lang="en-US" sz="2000" i="1" dirty="0" smtClean="0">
                <a:solidFill>
                  <a:schemeClr val="accent6">
                    <a:lumMod val="75000"/>
                  </a:schemeClr>
                </a:solidFill>
                <a:latin typeface="Calibri" pitchFamily="34" charset="0"/>
              </a:rPr>
              <a:t>/</a:t>
            </a:r>
            <a:r>
              <a:rPr lang="en-US" sz="2000" i="1" dirty="0" err="1" smtClean="0">
                <a:solidFill>
                  <a:schemeClr val="accent6">
                    <a:lumMod val="75000"/>
                  </a:schemeClr>
                </a:solidFill>
                <a:latin typeface="Calibri" pitchFamily="34" charset="0"/>
              </a:rPr>
              <a:t>zabirat’sia</a:t>
            </a:r>
            <a:r>
              <a:rPr lang="en-US" sz="2000" dirty="0" smtClean="0">
                <a:solidFill>
                  <a:schemeClr val="accent6">
                    <a:lumMod val="75000"/>
                  </a:schemeClr>
                </a:solidFill>
                <a:latin typeface="Calibri" pitchFamily="34" charset="0"/>
              </a:rPr>
              <a:t> for upward movement and the verbs </a:t>
            </a:r>
            <a:r>
              <a:rPr lang="en-US" sz="2000" i="1" dirty="0" err="1" smtClean="0">
                <a:solidFill>
                  <a:schemeClr val="accent6">
                    <a:lumMod val="75000"/>
                  </a:schemeClr>
                </a:solidFill>
                <a:latin typeface="Calibri" pitchFamily="34" charset="0"/>
              </a:rPr>
              <a:t>spuskat’sia</a:t>
            </a:r>
            <a:r>
              <a:rPr lang="en-US" sz="2000" i="1" dirty="0" smtClean="0">
                <a:solidFill>
                  <a:schemeClr val="accent6">
                    <a:lumMod val="75000"/>
                  </a:schemeClr>
                </a:solidFill>
                <a:latin typeface="Calibri" pitchFamily="34" charset="0"/>
              </a:rPr>
              <a:t>/</a:t>
            </a:r>
            <a:r>
              <a:rPr lang="en-US" sz="2000" i="1" dirty="0" err="1" smtClean="0">
                <a:solidFill>
                  <a:schemeClr val="accent6">
                    <a:lumMod val="75000"/>
                  </a:schemeClr>
                </a:solidFill>
                <a:latin typeface="Calibri" pitchFamily="34" charset="0"/>
              </a:rPr>
              <a:t>spustit’sia</a:t>
            </a:r>
            <a:r>
              <a:rPr lang="en-US" sz="2000" dirty="0" smtClean="0">
                <a:solidFill>
                  <a:schemeClr val="accent6">
                    <a:lumMod val="75000"/>
                  </a:schemeClr>
                </a:solidFill>
                <a:latin typeface="Calibri" pitchFamily="34" charset="0"/>
              </a:rPr>
              <a:t> for downward movement, but all these verbs neither specify the manner of movement, nor have any movement </a:t>
            </a:r>
            <a:r>
              <a:rPr lang="en-US" sz="2000" dirty="0" smtClean="0">
                <a:solidFill>
                  <a:schemeClr val="accent6">
                    <a:lumMod val="75000"/>
                  </a:schemeClr>
                </a:solidFill>
                <a:latin typeface="Calibri" pitchFamily="34" charset="0"/>
              </a:rPr>
              <a:t>semantics </a:t>
            </a:r>
            <a:r>
              <a:rPr lang="en-US" sz="2000" dirty="0" smtClean="0">
                <a:solidFill>
                  <a:schemeClr val="accent6">
                    <a:lumMod val="75000"/>
                  </a:schemeClr>
                </a:solidFill>
                <a:latin typeface="Calibri" pitchFamily="34" charset="0"/>
              </a:rPr>
              <a:t>in their roots. Although these path specifying verbs are quite highly ranked in all three groups, the verbs </a:t>
            </a:r>
            <a:r>
              <a:rPr lang="en-US" sz="2000" i="1" dirty="0" err="1" smtClean="0">
                <a:solidFill>
                  <a:schemeClr val="accent6">
                    <a:lumMod val="75000"/>
                  </a:schemeClr>
                </a:solidFill>
                <a:latin typeface="Calibri" pitchFamily="34" charset="0"/>
              </a:rPr>
              <a:t>zabrat’sia</a:t>
            </a:r>
            <a:r>
              <a:rPr lang="en-US" sz="2000" i="1" dirty="0" smtClean="0">
                <a:solidFill>
                  <a:schemeClr val="accent6">
                    <a:lumMod val="75000"/>
                  </a:schemeClr>
                </a:solidFill>
                <a:latin typeface="Calibri" pitchFamily="34" charset="0"/>
              </a:rPr>
              <a:t>/</a:t>
            </a:r>
            <a:r>
              <a:rPr lang="en-US" sz="2000" i="1" dirty="0" err="1" smtClean="0">
                <a:solidFill>
                  <a:schemeClr val="accent6">
                    <a:lumMod val="75000"/>
                  </a:schemeClr>
                </a:solidFill>
                <a:latin typeface="Calibri" pitchFamily="34" charset="0"/>
              </a:rPr>
              <a:t>zabirat’sia</a:t>
            </a:r>
            <a:r>
              <a:rPr lang="en-US" sz="2000" dirty="0" smtClean="0">
                <a:solidFill>
                  <a:schemeClr val="accent6">
                    <a:lumMod val="75000"/>
                  </a:schemeClr>
                </a:solidFill>
                <a:latin typeface="Calibri" pitchFamily="34" charset="0"/>
              </a:rPr>
              <a:t> are more typical for younger children, while the verbs </a:t>
            </a:r>
            <a:r>
              <a:rPr lang="en-US" sz="2000" i="1" dirty="0" err="1" smtClean="0">
                <a:solidFill>
                  <a:schemeClr val="accent6">
                    <a:lumMod val="75000"/>
                  </a:schemeClr>
                </a:solidFill>
                <a:latin typeface="Calibri" pitchFamily="34" charset="0"/>
              </a:rPr>
              <a:t>spuskat’sia</a:t>
            </a:r>
            <a:r>
              <a:rPr lang="en-US" sz="2000" i="1" dirty="0" smtClean="0">
                <a:solidFill>
                  <a:schemeClr val="accent6">
                    <a:lumMod val="75000"/>
                  </a:schemeClr>
                </a:solidFill>
                <a:latin typeface="Calibri" pitchFamily="34" charset="0"/>
              </a:rPr>
              <a:t>/</a:t>
            </a:r>
            <a:r>
              <a:rPr lang="en-US" sz="2000" i="1" dirty="0" err="1" smtClean="0">
                <a:solidFill>
                  <a:schemeClr val="accent6">
                    <a:lumMod val="75000"/>
                  </a:schemeClr>
                </a:solidFill>
                <a:latin typeface="Calibri" pitchFamily="34" charset="0"/>
              </a:rPr>
              <a:t>spustit’sia</a:t>
            </a:r>
            <a:r>
              <a:rPr lang="en-US" sz="2000" dirty="0" smtClean="0">
                <a:solidFill>
                  <a:schemeClr val="accent6">
                    <a:lumMod val="75000"/>
                  </a:schemeClr>
                </a:solidFill>
                <a:latin typeface="Calibri" pitchFamily="34" charset="0"/>
              </a:rPr>
              <a:t> are more frequent for the oldest children.</a:t>
            </a:r>
            <a:endParaRPr lang="en-US" sz="2000" dirty="0">
              <a:solidFill>
                <a:schemeClr val="accent6">
                  <a:lumMod val="75000"/>
                </a:schemeClr>
              </a:solidFill>
              <a:latin typeface="Calibri" pitchFamily="34" charset="0"/>
            </a:endParaRPr>
          </a:p>
        </p:txBody>
      </p:sp>
      <p:pic>
        <p:nvPicPr>
          <p:cNvPr id="2" name="Picture 2" descr="http://suai.ru/include/full_text_logo.png"/>
          <p:cNvPicPr>
            <a:picLocks noChangeAspect="1" noChangeArrowheads="1"/>
          </p:cNvPicPr>
          <p:nvPr/>
        </p:nvPicPr>
        <p:blipFill>
          <a:blip r:embed="rId4" cstate="print"/>
          <a:srcRect/>
          <a:stretch>
            <a:fillRect/>
          </a:stretch>
        </p:blipFill>
        <p:spPr bwMode="auto">
          <a:xfrm>
            <a:off x="540329" y="581891"/>
            <a:ext cx="7096552" cy="1562822"/>
          </a:xfrm>
          <a:prstGeom prst="rect">
            <a:avLst/>
          </a:prstGeom>
          <a:noFill/>
        </p:spPr>
      </p:pic>
      <p:pic>
        <p:nvPicPr>
          <p:cNvPr id="2053" name="Picture 5"/>
          <p:cNvPicPr>
            <a:picLocks noChangeAspect="1" noChangeArrowheads="1"/>
          </p:cNvPicPr>
          <p:nvPr/>
        </p:nvPicPr>
        <p:blipFill>
          <a:blip r:embed="rId5" cstate="print"/>
          <a:srcRect/>
          <a:stretch>
            <a:fillRect/>
          </a:stretch>
        </p:blipFill>
        <p:spPr bwMode="auto">
          <a:xfrm>
            <a:off x="23109382" y="990457"/>
            <a:ext cx="6427644" cy="799112"/>
          </a:xfrm>
          <a:prstGeom prst="rect">
            <a:avLst/>
          </a:prstGeom>
          <a:noFill/>
          <a:ln w="9525">
            <a:noFill/>
            <a:miter lim="800000"/>
            <a:headEnd/>
            <a:tailEnd/>
          </a:ln>
        </p:spPr>
      </p:pic>
      <p:graphicFrame>
        <p:nvGraphicFramePr>
          <p:cNvPr id="50" name="Таблица 49"/>
          <p:cNvGraphicFramePr>
            <a:graphicFrameLocks noGrp="1"/>
          </p:cNvGraphicFramePr>
          <p:nvPr/>
        </p:nvGraphicFramePr>
        <p:xfrm>
          <a:off x="8361362" y="15651691"/>
          <a:ext cx="6624000" cy="4568190"/>
        </p:xfrm>
        <a:graphic>
          <a:graphicData uri="http://schemas.openxmlformats.org/drawingml/2006/table">
            <a:tbl>
              <a:tblPr firstRow="1" bandRow="1">
                <a:tableStyleId>{7DF18680-E054-41AD-8BC1-D1AEF772440D}</a:tableStyleId>
              </a:tblPr>
              <a:tblGrid>
                <a:gridCol w="1044000"/>
                <a:gridCol w="504000"/>
                <a:gridCol w="612000"/>
                <a:gridCol w="504000"/>
                <a:gridCol w="612000"/>
                <a:gridCol w="504000"/>
                <a:gridCol w="612000"/>
                <a:gridCol w="504000"/>
                <a:gridCol w="612000"/>
                <a:gridCol w="504000"/>
                <a:gridCol w="612000"/>
              </a:tblGrid>
              <a:tr h="173731">
                <a:tc>
                  <a:txBody>
                    <a:bodyPr/>
                    <a:lstStyle/>
                    <a:p>
                      <a:pPr algn="l" fontAlgn="b"/>
                      <a:endParaRPr lang="ru-RU" sz="1100" b="0" i="0" u="none" strike="noStrike" dirty="0">
                        <a:solidFill>
                          <a:srgbClr val="000000"/>
                        </a:solidFill>
                        <a:latin typeface="Calibri" pitchFamily="34" charset="0"/>
                      </a:endParaRPr>
                    </a:p>
                  </a:txBody>
                  <a:tcPr marL="9525" marR="9525" marT="9525" marB="0" anchor="b"/>
                </a:tc>
                <a:tc gridSpan="2">
                  <a:txBody>
                    <a:bodyPr/>
                    <a:lstStyle/>
                    <a:p>
                      <a:pPr algn="ct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hMerge="1">
                  <a:txBody>
                    <a:bodyPr/>
                    <a:lstStyle/>
                    <a:p>
                      <a:endParaRPr lang="ru-RU"/>
                    </a:p>
                  </a:txBody>
                  <a:tcPr/>
                </a:tc>
                <a:tc gridSpan="2">
                  <a:txBody>
                    <a:bodyPr/>
                    <a:lstStyle/>
                    <a:p>
                      <a:pPr algn="ct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hMerge="1">
                  <a:txBody>
                    <a:bodyPr/>
                    <a:lstStyle/>
                    <a:p>
                      <a:endParaRPr lang="ru-RU"/>
                    </a:p>
                  </a:txBody>
                  <a:tcPr/>
                </a:tc>
                <a:tc gridSpan="2">
                  <a:txBody>
                    <a:bodyPr/>
                    <a:lstStyle/>
                    <a:p>
                      <a:pPr algn="ct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hMerge="1">
                  <a:txBody>
                    <a:bodyPr/>
                    <a:lstStyle/>
                    <a:p>
                      <a:endParaRPr lang="ru-RU"/>
                    </a:p>
                  </a:txBody>
                  <a:tcPr/>
                </a:tc>
                <a:tc gridSpan="2">
                  <a:txBody>
                    <a:bodyPr/>
                    <a:lstStyle/>
                    <a:p>
                      <a:pPr algn="ct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hMerge="1">
                  <a:txBody>
                    <a:bodyPr/>
                    <a:lstStyle/>
                    <a:p>
                      <a:endParaRPr lang="ru-RU"/>
                    </a:p>
                  </a:txBody>
                  <a:tcPr/>
                </a:tc>
                <a:tc gridSpan="2">
                  <a:txBody>
                    <a:bodyPr/>
                    <a:lstStyle/>
                    <a:p>
                      <a:pPr algn="ct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hMerge="1">
                  <a:txBody>
                    <a:bodyPr/>
                    <a:lstStyle/>
                    <a:p>
                      <a:endParaRPr lang="ru-RU"/>
                    </a:p>
                  </a:txBody>
                  <a:tcPr/>
                </a:tc>
              </a:tr>
              <a:tr h="173731">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lexemes</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dirty="0" smtClean="0">
                          <a:latin typeface="Calibri" pitchFamily="34" charset="0"/>
                        </a:rPr>
                        <a:t>frequency</a:t>
                      </a:r>
                      <a:endParaRPr lang="en-US" sz="1100" b="0" i="0" u="none" strike="noStrike" dirty="0">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lexemes</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frequency</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lexemes</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frequency</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lexemes</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frequency</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lexemes</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en-US" sz="1100" u="none" strike="noStrike">
                          <a:latin typeface="Calibri" pitchFamily="34" charset="0"/>
                        </a:rPr>
                        <a:t>frequency</a:t>
                      </a:r>
                      <a:endParaRPr lang="en-US"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bezhat' (run)</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65</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8</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24</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29</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10</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50</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a:latin typeface="Calibri" pitchFamily="34" charset="0"/>
                        </a:rPr>
                        <a:t>pr+bezhat' (run)</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46</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28</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49</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idti (go)</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21</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129</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8</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166</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152</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a:latin typeface="Calibri" pitchFamily="34" charset="0"/>
                        </a:rPr>
                        <a:t>pr+idti (go)</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109</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151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8</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135</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lezt' (climb)</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12</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151</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14</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104</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13</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105</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12</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111</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a:latin typeface="Calibri" pitchFamily="34" charset="0"/>
                        </a:rPr>
                        <a:t>pr+lezt' (climb)</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138</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88</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97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10</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104</a:t>
                      </a:r>
                      <a:endParaRPr lang="ru-RU" sz="1100" b="0" i="0" u="none" strike="noStrike">
                        <a:solidFill>
                          <a:srgbClr val="000000"/>
                        </a:solidFill>
                        <a:latin typeface="Calibri" pitchFamily="34" charset="0"/>
                      </a:endParaRPr>
                    </a:p>
                  </a:txBody>
                  <a:tcPr marL="9525" marR="9525" marT="9525" marB="0" anchor="b"/>
                </a:tc>
              </a:tr>
              <a:tr h="319975">
                <a:tc>
                  <a:txBody>
                    <a:bodyPr/>
                    <a:lstStyle/>
                    <a:p>
                      <a:pPr algn="l" fontAlgn="b"/>
                      <a:r>
                        <a:rPr lang="en-US" sz="1100" u="none" strike="noStrike">
                          <a:latin typeface="Calibri" pitchFamily="34" charset="0"/>
                        </a:rPr>
                        <a:t>ehat' (go by any vehicle)</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29</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8</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49</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41</a:t>
                      </a:r>
                      <a:endParaRPr lang="ru-RU" sz="1100" b="0" i="0" u="none" strike="noStrike">
                        <a:solidFill>
                          <a:srgbClr val="000000"/>
                        </a:solidFill>
                        <a:latin typeface="Calibri" pitchFamily="34" charset="0"/>
                      </a:endParaRPr>
                    </a:p>
                  </a:txBody>
                  <a:tcPr marL="9525" marR="9525" marT="9525" marB="0"/>
                </a:tc>
              </a:tr>
              <a:tr h="319975">
                <a:tc>
                  <a:txBody>
                    <a:bodyPr/>
                    <a:lstStyle/>
                    <a:p>
                      <a:pPr algn="l" fontAlgn="b"/>
                      <a:r>
                        <a:rPr lang="en-US" sz="1100" u="none" strike="noStrike">
                          <a:latin typeface="Calibri" pitchFamily="34" charset="0"/>
                        </a:rPr>
                        <a:t>pr+ehat' (go by any vehicle)</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8</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33</a:t>
                      </a:r>
                      <a:endParaRPr lang="ru-RU" sz="1100" b="0" i="0" u="none" strike="noStrike">
                        <a:solidFill>
                          <a:srgbClr val="000000"/>
                        </a:solidFill>
                        <a:latin typeface="Calibri" pitchFamily="34" charset="0"/>
                      </a:endParaRPr>
                    </a:p>
                  </a:txBody>
                  <a:tcPr marL="9525" marR="9525" marT="9525" marB="0" anchor="b"/>
                </a:tc>
              </a:tr>
              <a:tr h="319975">
                <a:tc>
                  <a:txBody>
                    <a:bodyPr/>
                    <a:lstStyle/>
                    <a:p>
                      <a:pPr algn="l" fontAlgn="b"/>
                      <a:r>
                        <a:rPr lang="en-US" sz="1100" u="none" strike="noStrike">
                          <a:latin typeface="Calibri" pitchFamily="34" charset="0"/>
                        </a:rPr>
                        <a:t>karabkat'sia (scramble)</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0</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1</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r>
              <a:tr h="319975">
                <a:tc>
                  <a:txBody>
                    <a:bodyPr/>
                    <a:lstStyle/>
                    <a:p>
                      <a:pPr algn="l" fontAlgn="b"/>
                      <a:r>
                        <a:rPr lang="en-US" sz="1100" u="none" strike="noStrike">
                          <a:latin typeface="Calibri" pitchFamily="34" charset="0"/>
                        </a:rPr>
                        <a:t>pr+karabkat'sia (scramble)</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polzti (crawl)</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1</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a:latin typeface="Calibri" pitchFamily="34" charset="0"/>
                        </a:rPr>
                        <a:t>pr+polzti (crawl)</a:t>
                      </a:r>
                      <a:endParaRPr lang="en-US"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l" fontAlgn="b"/>
                      <a:r>
                        <a:rPr lang="ru-RU" sz="1100" u="none" strike="noStrike">
                          <a:latin typeface="Calibri" pitchFamily="34" charset="0"/>
                        </a:rPr>
                        <a:t> </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skakat' (leap)</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pr+skakat' (leap)</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hodit' (walk)</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13</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11</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dirty="0" err="1">
                          <a:latin typeface="Calibri" pitchFamily="34" charset="0"/>
                        </a:rPr>
                        <a:t>pr+hodit</a:t>
                      </a:r>
                      <a:r>
                        <a:rPr lang="en-US" sz="1100" u="none" strike="noStrike" dirty="0">
                          <a:latin typeface="Calibri" pitchFamily="34" charset="0"/>
                        </a:rPr>
                        <a:t>' (walk)</a:t>
                      </a:r>
                      <a:endParaRPr lang="en-US"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prygat' (jump)</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24</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77</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9</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94</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79</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dirty="0" err="1">
                          <a:latin typeface="Calibri" pitchFamily="34" charset="0"/>
                        </a:rPr>
                        <a:t>pr+prygat</a:t>
                      </a:r>
                      <a:r>
                        <a:rPr lang="en-US" sz="1100" u="none" strike="noStrike" dirty="0">
                          <a:latin typeface="Calibri" pitchFamily="34" charset="0"/>
                        </a:rPr>
                        <a:t>' (jump)</a:t>
                      </a:r>
                      <a:endParaRPr lang="en-US"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4</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7</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32</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22</a:t>
                      </a:r>
                      <a:endParaRPr lang="ru-RU" sz="1100" b="0" i="0" u="none" strike="noStrike">
                        <a:solidFill>
                          <a:srgbClr val="000000"/>
                        </a:solidFill>
                        <a:latin typeface="Calibri" pitchFamily="34" charset="0"/>
                      </a:endParaRPr>
                    </a:p>
                  </a:txBody>
                  <a:tcPr marL="9525" marR="9525" marT="9525" marB="0" anchor="b"/>
                </a:tc>
              </a:tr>
              <a:tr h="173731">
                <a:tc>
                  <a:txBody>
                    <a:bodyPr/>
                    <a:lstStyle/>
                    <a:p>
                      <a:pPr algn="l" fontAlgn="b"/>
                      <a:r>
                        <a:rPr lang="en-US" sz="1100" u="none" strike="noStrike">
                          <a:latin typeface="Calibri" pitchFamily="34" charset="0"/>
                        </a:rPr>
                        <a:t>katat'sia (roll)</a:t>
                      </a:r>
                      <a:endParaRPr lang="en-US"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1</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0</a:t>
                      </a:r>
                      <a:endParaRPr lang="ru-RU" sz="1100" b="0" i="0" u="none" strike="noStrike">
                        <a:solidFill>
                          <a:srgbClr val="000000"/>
                        </a:solidFill>
                        <a:latin typeface="Calibri" pitchFamily="34" charset="0"/>
                      </a:endParaRPr>
                    </a:p>
                  </a:txBody>
                  <a:tcPr marL="9525" marR="9525" marT="9525" marB="0" anchor="b"/>
                </a:tc>
                <a:tc>
                  <a:txBody>
                    <a:bodyPr/>
                    <a:lstStyle/>
                    <a:p>
                      <a:pPr algn="r" fontAlgn="b"/>
                      <a:r>
                        <a:rPr lang="ru-RU" sz="1100" u="none" strike="noStrike">
                          <a:latin typeface="Calibri" pitchFamily="34" charset="0"/>
                        </a:rPr>
                        <a:t>5</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27</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15</a:t>
                      </a:r>
                      <a:endParaRPr lang="ru-RU" sz="1100" b="0" i="0" u="none" strike="noStrike">
                        <a:solidFill>
                          <a:srgbClr val="000000"/>
                        </a:solidFill>
                        <a:latin typeface="Calibri" pitchFamily="34" charset="0"/>
                      </a:endParaRPr>
                    </a:p>
                  </a:txBody>
                  <a:tcPr marL="9525" marR="9525" marT="9525" marB="0"/>
                </a:tc>
                <a:tc>
                  <a:txBody>
                    <a:bodyPr/>
                    <a:lstStyle/>
                    <a:p>
                      <a:pPr algn="r" fontAlgn="b"/>
                      <a:r>
                        <a:rPr lang="ru-RU" sz="1100" u="none" strike="noStrike">
                          <a:latin typeface="Calibri" pitchFamily="34" charset="0"/>
                        </a:rPr>
                        <a:t>6</a:t>
                      </a:r>
                      <a:endParaRPr lang="ru-RU" sz="1100" b="0" i="0" u="none" strike="noStrike">
                        <a:solidFill>
                          <a:srgbClr val="000000"/>
                        </a:solidFill>
                        <a:latin typeface="Calibri" pitchFamily="34" charset="0"/>
                      </a:endParaRPr>
                    </a:p>
                  </a:txBody>
                  <a:tcPr marL="9525" marR="9525" marT="9525" marB="0" anchor="b"/>
                </a:tc>
                <a:tc>
                  <a:txBody>
                    <a:bodyPr/>
                    <a:lstStyle/>
                    <a:p>
                      <a:pPr algn="r" fontAlgn="t"/>
                      <a:r>
                        <a:rPr lang="ru-RU" sz="1100" u="none" strike="noStrike">
                          <a:latin typeface="Calibri" pitchFamily="34" charset="0"/>
                        </a:rPr>
                        <a:t>19</a:t>
                      </a:r>
                      <a:endParaRPr lang="ru-RU" sz="1100" b="0" i="0" u="none" strike="noStrike">
                        <a:solidFill>
                          <a:srgbClr val="000000"/>
                        </a:solidFill>
                        <a:latin typeface="Calibri" pitchFamily="34" charset="0"/>
                      </a:endParaRPr>
                    </a:p>
                  </a:txBody>
                  <a:tcPr marL="9525" marR="9525" marT="9525" marB="0"/>
                </a:tc>
              </a:tr>
              <a:tr h="173731">
                <a:tc>
                  <a:txBody>
                    <a:bodyPr/>
                    <a:lstStyle/>
                    <a:p>
                      <a:pPr algn="l" fontAlgn="b"/>
                      <a:r>
                        <a:rPr lang="en-US" sz="1100" u="none" strike="noStrike" dirty="0" err="1">
                          <a:latin typeface="Calibri" pitchFamily="34" charset="0"/>
                        </a:rPr>
                        <a:t>pr+katat'sia</a:t>
                      </a:r>
                      <a:r>
                        <a:rPr lang="en-US" sz="1100" u="none" strike="noStrike" dirty="0">
                          <a:latin typeface="Calibri" pitchFamily="34" charset="0"/>
                        </a:rPr>
                        <a:t> (roll)</a:t>
                      </a:r>
                      <a:endParaRPr lang="en-US"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0</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0</a:t>
                      </a:r>
                      <a:endParaRPr lang="ru-RU" sz="1100" b="0" i="0" u="none" strike="noStrike" dirty="0">
                        <a:solidFill>
                          <a:srgbClr val="000000"/>
                        </a:solidFill>
                        <a:latin typeface="Calibri" pitchFamily="34" charset="0"/>
                      </a:endParaRPr>
                    </a:p>
                  </a:txBody>
                  <a:tcPr marL="9525" marR="9525" marT="9525" marB="0" anchor="b"/>
                </a:tc>
                <a:tc>
                  <a:txBody>
                    <a:bodyPr/>
                    <a:lstStyle/>
                    <a:p>
                      <a:pPr algn="l" fontAlgn="b"/>
                      <a:r>
                        <a:rPr lang="ru-RU" sz="1100" u="none" strike="noStrike" dirty="0">
                          <a:latin typeface="Calibri" pitchFamily="34" charset="0"/>
                        </a:rPr>
                        <a:t> </a:t>
                      </a:r>
                      <a:endParaRPr lang="ru-RU" sz="1100" b="0" i="0" u="none" strike="noStrike" dirty="0">
                        <a:solidFill>
                          <a:srgbClr val="000000"/>
                        </a:solidFill>
                        <a:latin typeface="Calibri" pitchFamily="34" charset="0"/>
                      </a:endParaRPr>
                    </a:p>
                  </a:txBody>
                  <a:tcPr marL="9525" marR="9525" marT="9525" marB="0" anchor="b"/>
                </a:tc>
                <a:tc>
                  <a:txBody>
                    <a:bodyPr/>
                    <a:lstStyle/>
                    <a:p>
                      <a:pPr algn="l" fontAlgn="b"/>
                      <a:r>
                        <a:rPr lang="ru-RU" sz="1100" u="none" strike="noStrike" dirty="0">
                          <a:latin typeface="Calibri" pitchFamily="34" charset="0"/>
                        </a:rPr>
                        <a:t> </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3</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6</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5</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7</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4</a:t>
                      </a:r>
                      <a:endParaRPr lang="ru-RU" sz="1100" b="0" i="0" u="none" strike="noStrike" dirty="0">
                        <a:solidFill>
                          <a:srgbClr val="000000"/>
                        </a:solidFill>
                        <a:latin typeface="Calibri" pitchFamily="34" charset="0"/>
                      </a:endParaRPr>
                    </a:p>
                  </a:txBody>
                  <a:tcPr marL="9525" marR="9525" marT="9525" marB="0" anchor="b"/>
                </a:tc>
                <a:tc>
                  <a:txBody>
                    <a:bodyPr/>
                    <a:lstStyle/>
                    <a:p>
                      <a:pPr algn="r" fontAlgn="b"/>
                      <a:r>
                        <a:rPr lang="ru-RU" sz="1100" u="none" strike="noStrike" dirty="0">
                          <a:latin typeface="Calibri" pitchFamily="34" charset="0"/>
                        </a:rPr>
                        <a:t>7</a:t>
                      </a:r>
                      <a:endParaRPr lang="ru-RU" sz="1100" b="0" i="0" u="none" strike="noStrike" dirty="0">
                        <a:solidFill>
                          <a:srgbClr val="000000"/>
                        </a:solidFill>
                        <a:latin typeface="Calibri" pitchFamily="34" charset="0"/>
                      </a:endParaRPr>
                    </a:p>
                  </a:txBody>
                  <a:tcPr marL="9525" marR="9525" marT="9525" marB="0" anchor="b"/>
                </a:tc>
              </a:tr>
            </a:tbl>
          </a:graphicData>
        </a:graphic>
      </p:graphicFrame>
      <p:graphicFrame>
        <p:nvGraphicFramePr>
          <p:cNvPr id="51" name="Диаграмма 50"/>
          <p:cNvGraphicFramePr/>
          <p:nvPr/>
        </p:nvGraphicFramePr>
        <p:xfrm>
          <a:off x="10281783" y="12032796"/>
          <a:ext cx="4572000" cy="2743200"/>
        </p:xfrm>
        <a:graphic>
          <a:graphicData uri="http://schemas.openxmlformats.org/drawingml/2006/chart">
            <c:chart xmlns:c="http://schemas.openxmlformats.org/drawingml/2006/chart" xmlns:r="http://schemas.openxmlformats.org/officeDocument/2006/relationships" r:id="rId6"/>
          </a:graphicData>
        </a:graphic>
      </p:graphicFrame>
      <p:pic>
        <p:nvPicPr>
          <p:cNvPr id="53" name="Рисунок 52" descr="3.png"/>
          <p:cNvPicPr>
            <a:picLocks noChangeAspect="1"/>
          </p:cNvPicPr>
          <p:nvPr/>
        </p:nvPicPr>
        <p:blipFill>
          <a:blip r:embed="rId7" cstate="print"/>
          <a:stretch>
            <a:fillRect/>
          </a:stretch>
        </p:blipFill>
        <p:spPr>
          <a:xfrm>
            <a:off x="15880027" y="5057320"/>
            <a:ext cx="2770829" cy="1996417"/>
          </a:xfrm>
          <a:prstGeom prst="rect">
            <a:avLst/>
          </a:prstGeom>
        </p:spPr>
      </p:pic>
      <p:pic>
        <p:nvPicPr>
          <p:cNvPr id="54" name="Рисунок 53" descr="4.png"/>
          <p:cNvPicPr>
            <a:picLocks noChangeAspect="1"/>
          </p:cNvPicPr>
          <p:nvPr/>
        </p:nvPicPr>
        <p:blipFill>
          <a:blip r:embed="rId8" cstate="print"/>
          <a:stretch>
            <a:fillRect/>
          </a:stretch>
        </p:blipFill>
        <p:spPr>
          <a:xfrm>
            <a:off x="15885934" y="7182109"/>
            <a:ext cx="2808466" cy="1976405"/>
          </a:xfrm>
          <a:prstGeom prst="rect">
            <a:avLst/>
          </a:prstGeom>
        </p:spPr>
      </p:pic>
      <p:pic>
        <p:nvPicPr>
          <p:cNvPr id="55" name="Рисунок 54" descr="7.png"/>
          <p:cNvPicPr>
            <a:picLocks noChangeAspect="1"/>
          </p:cNvPicPr>
          <p:nvPr/>
        </p:nvPicPr>
        <p:blipFill>
          <a:blip r:embed="rId9" cstate="print"/>
          <a:stretch>
            <a:fillRect/>
          </a:stretch>
        </p:blipFill>
        <p:spPr>
          <a:xfrm>
            <a:off x="15861913" y="9302677"/>
            <a:ext cx="2817973" cy="1980000"/>
          </a:xfrm>
          <a:prstGeom prst="rect">
            <a:avLst/>
          </a:prstGeom>
        </p:spPr>
      </p:pic>
      <p:pic>
        <p:nvPicPr>
          <p:cNvPr id="56" name="Рисунок 55" descr="8.png"/>
          <p:cNvPicPr>
            <a:picLocks noChangeAspect="1"/>
          </p:cNvPicPr>
          <p:nvPr/>
        </p:nvPicPr>
        <p:blipFill>
          <a:blip r:embed="rId10" cstate="print"/>
          <a:stretch>
            <a:fillRect/>
          </a:stretch>
        </p:blipFill>
        <p:spPr>
          <a:xfrm>
            <a:off x="18895595" y="5072743"/>
            <a:ext cx="2817776" cy="1972608"/>
          </a:xfrm>
          <a:prstGeom prst="rect">
            <a:avLst/>
          </a:prstGeom>
        </p:spPr>
      </p:pic>
      <p:pic>
        <p:nvPicPr>
          <p:cNvPr id="57" name="Рисунок 56" descr="9.png"/>
          <p:cNvPicPr>
            <a:picLocks noChangeAspect="1"/>
          </p:cNvPicPr>
          <p:nvPr/>
        </p:nvPicPr>
        <p:blipFill>
          <a:blip r:embed="rId11" cstate="print"/>
          <a:stretch>
            <a:fillRect/>
          </a:stretch>
        </p:blipFill>
        <p:spPr>
          <a:xfrm>
            <a:off x="18895873" y="7171336"/>
            <a:ext cx="2814675" cy="1980000"/>
          </a:xfrm>
          <a:prstGeom prst="rect">
            <a:avLst/>
          </a:prstGeom>
        </p:spPr>
      </p:pic>
      <p:pic>
        <p:nvPicPr>
          <p:cNvPr id="58" name="Рисунок 57" descr="12.png"/>
          <p:cNvPicPr>
            <a:picLocks noChangeAspect="1"/>
          </p:cNvPicPr>
          <p:nvPr/>
        </p:nvPicPr>
        <p:blipFill>
          <a:blip r:embed="rId12" cstate="print"/>
          <a:stretch>
            <a:fillRect/>
          </a:stretch>
        </p:blipFill>
        <p:spPr>
          <a:xfrm>
            <a:off x="18877258" y="9316307"/>
            <a:ext cx="2811621" cy="1980000"/>
          </a:xfrm>
          <a:prstGeom prst="rect">
            <a:avLst/>
          </a:prstGeom>
        </p:spPr>
      </p:pic>
      <p:pic>
        <p:nvPicPr>
          <p:cNvPr id="59" name="Рисунок 58" descr="14.png"/>
          <p:cNvPicPr>
            <a:picLocks noChangeAspect="1"/>
          </p:cNvPicPr>
          <p:nvPr/>
        </p:nvPicPr>
        <p:blipFill>
          <a:blip r:embed="rId13" cstate="print"/>
          <a:stretch>
            <a:fillRect/>
          </a:stretch>
        </p:blipFill>
        <p:spPr>
          <a:xfrm>
            <a:off x="17366849" y="11430856"/>
            <a:ext cx="2945853" cy="1980000"/>
          </a:xfrm>
          <a:prstGeom prst="rect">
            <a:avLst/>
          </a:prstGeom>
        </p:spPr>
      </p:pic>
      <p:sp>
        <p:nvSpPr>
          <p:cNvPr id="60" name="Text Box 58"/>
          <p:cNvSpPr txBox="1">
            <a:spLocks noChangeArrowheads="1"/>
          </p:cNvSpPr>
          <p:nvPr/>
        </p:nvSpPr>
        <p:spPr bwMode="auto">
          <a:xfrm>
            <a:off x="8401105" y="14419941"/>
            <a:ext cx="1737125" cy="1028434"/>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chemeClr val="accent1"/>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35921" dir="2700000" algn="ctr" rotWithShape="0">
                    <a:schemeClr val="bg2"/>
                  </a:outerShdw>
                </a:effectLst>
              </a14:hiddenEffects>
            </a:ext>
          </a:extLst>
        </p:spPr>
        <p:txBody>
          <a:bodyPr wrap="square" lIns="113004" tIns="113004" rIns="113004" bIns="113004">
            <a:spAutoFit/>
          </a:bodyPr>
          <a:lstStyle>
            <a:defPPr>
              <a:defRPr kern="1200" smtId="4294967295"/>
            </a:defPPr>
            <a:lvl1pPr eaLnBrk="0" hangingPunct="0">
              <a:defRPr sz="9300">
                <a:solidFill>
                  <a:schemeClr val="tx1"/>
                </a:solidFill>
                <a:latin typeface="Arial"/>
              </a:defRPr>
            </a:lvl1pPr>
            <a:lvl2pPr marL="742950" indent="-285750" eaLnBrk="0" hangingPunct="0">
              <a:defRPr sz="9300">
                <a:solidFill>
                  <a:schemeClr val="tx1"/>
                </a:solidFill>
                <a:latin typeface="Arial"/>
              </a:defRPr>
            </a:lvl2pPr>
            <a:lvl3pPr marL="1143000" indent="-228600" eaLnBrk="0" hangingPunct="0">
              <a:defRPr sz="9300">
                <a:solidFill>
                  <a:schemeClr val="tx1"/>
                </a:solidFill>
                <a:latin typeface="Arial"/>
              </a:defRPr>
            </a:lvl3pPr>
            <a:lvl4pPr marL="1600200" indent="-228600" eaLnBrk="0" hangingPunct="0">
              <a:defRPr sz="9300">
                <a:solidFill>
                  <a:schemeClr val="tx1"/>
                </a:solidFill>
                <a:latin typeface="Arial"/>
              </a:defRPr>
            </a:lvl4pPr>
            <a:lvl5pPr marL="2057400" indent="-228600" eaLnBrk="0" hangingPunct="0">
              <a:defRPr sz="9300">
                <a:solidFill>
                  <a:schemeClr val="tx1"/>
                </a:solidFill>
                <a:latin typeface="Arial"/>
              </a:defRPr>
            </a:lvl5pPr>
            <a:lvl6pPr marL="2514600" indent="-228600" eaLnBrk="0" fontAlgn="base" hangingPunct="0">
              <a:spcBef>
                <a:spcPct val="0"/>
              </a:spcBef>
              <a:spcAft>
                <a:spcPct val="0"/>
              </a:spcAft>
              <a:defRPr sz="9300">
                <a:solidFill>
                  <a:schemeClr val="tx1"/>
                </a:solidFill>
                <a:latin typeface="Arial"/>
              </a:defRPr>
            </a:lvl6pPr>
            <a:lvl7pPr marL="2971800" indent="-228600" eaLnBrk="0" fontAlgn="base" hangingPunct="0">
              <a:spcBef>
                <a:spcPct val="0"/>
              </a:spcBef>
              <a:spcAft>
                <a:spcPct val="0"/>
              </a:spcAft>
              <a:defRPr sz="9300">
                <a:solidFill>
                  <a:schemeClr val="tx1"/>
                </a:solidFill>
                <a:latin typeface="Arial"/>
              </a:defRPr>
            </a:lvl7pPr>
            <a:lvl8pPr marL="3429000" indent="-228600" eaLnBrk="0" fontAlgn="base" hangingPunct="0">
              <a:spcBef>
                <a:spcPct val="0"/>
              </a:spcBef>
              <a:spcAft>
                <a:spcPct val="0"/>
              </a:spcAft>
              <a:defRPr sz="9300">
                <a:solidFill>
                  <a:schemeClr val="tx1"/>
                </a:solidFill>
                <a:latin typeface="Arial"/>
              </a:defRPr>
            </a:lvl8pPr>
            <a:lvl9pPr marL="3886200" indent="-228600" eaLnBrk="0" fontAlgn="base" hangingPunct="0">
              <a:spcBef>
                <a:spcPct val="0"/>
              </a:spcBef>
              <a:spcAft>
                <a:spcPct val="0"/>
              </a:spcAft>
              <a:defRPr sz="9300">
                <a:solidFill>
                  <a:schemeClr val="tx1"/>
                </a:solidFill>
                <a:latin typeface="Arial"/>
              </a:defRPr>
            </a:lvl9pPr>
          </a:lstStyle>
          <a:p>
            <a:r>
              <a:rPr lang="en-AU" sz="1300" dirty="0" smtClean="0">
                <a:solidFill>
                  <a:schemeClr val="accent6">
                    <a:lumMod val="75000"/>
                  </a:schemeClr>
                </a:solidFill>
              </a:rPr>
              <a:t>Frequency of top-10 motion verbs and their prefixed derivates</a:t>
            </a:r>
            <a:endParaRPr lang="en-AU" sz="1300" dirty="0">
              <a:solidFill>
                <a:schemeClr val="accent6">
                  <a:lumMod val="75000"/>
                </a:schemeClr>
              </a:solidFill>
            </a:endParaRPr>
          </a:p>
        </p:txBody>
      </p:sp>
      <p:graphicFrame>
        <p:nvGraphicFramePr>
          <p:cNvPr id="61" name="Таблица 60"/>
          <p:cNvGraphicFramePr>
            <a:graphicFrameLocks noGrp="1"/>
          </p:cNvGraphicFramePr>
          <p:nvPr/>
        </p:nvGraphicFramePr>
        <p:xfrm>
          <a:off x="744537" y="12907276"/>
          <a:ext cx="6869112" cy="1668971"/>
        </p:xfrm>
        <a:graphic>
          <a:graphicData uri="http://schemas.openxmlformats.org/drawingml/2006/table">
            <a:tbl>
              <a:tblPr firstRow="1" bandRow="1">
                <a:tableStyleId>{7DF18680-E054-41AD-8BC1-D1AEF772440D}</a:tableStyleId>
              </a:tblPr>
              <a:tblGrid>
                <a:gridCol w="959974"/>
                <a:gridCol w="958744"/>
                <a:gridCol w="557477"/>
                <a:gridCol w="557477"/>
                <a:gridCol w="958860"/>
                <a:gridCol w="958860"/>
                <a:gridCol w="958860"/>
                <a:gridCol w="958860"/>
              </a:tblGrid>
              <a:tr h="520343">
                <a:tc>
                  <a:txBody>
                    <a:bodyPr/>
                    <a:lstStyle/>
                    <a:p>
                      <a:pPr algn="ctr">
                        <a:lnSpc>
                          <a:spcPct val="115000"/>
                        </a:lnSpc>
                        <a:spcAft>
                          <a:spcPts val="0"/>
                        </a:spcAft>
                      </a:pPr>
                      <a:r>
                        <a:rPr lang="en-US" sz="1200" dirty="0"/>
                        <a:t>Age group</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t>Mean Age</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ru-RU" sz="1200" dirty="0"/>
                        <a:t>М</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dirty="0"/>
                        <a:t>F</a:t>
                      </a:r>
                      <a:endParaRPr lang="ru-RU"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1200"/>
                        <a:t>Total number of subjects</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Number of words</a:t>
                      </a:r>
                      <a:r>
                        <a:rPr lang="ru-RU" sz="1200"/>
                        <a:t> (</a:t>
                      </a:r>
                      <a:r>
                        <a:rPr lang="en-US" sz="1200"/>
                        <a:t>Me)</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en-US" sz="1200"/>
                        <a:t>Number of utterances (Me)</a:t>
                      </a:r>
                      <a:endParaRPr lang="ru-RU" sz="1100">
                        <a:latin typeface="Calibri"/>
                        <a:ea typeface="Calibri"/>
                        <a:cs typeface="Times New Roman"/>
                      </a:endParaRPr>
                    </a:p>
                  </a:txBody>
                  <a:tcPr marL="68580" marR="68580" marT="0" marB="0"/>
                </a:tc>
                <a:tc>
                  <a:txBody>
                    <a:bodyPr/>
                    <a:lstStyle/>
                    <a:p>
                      <a:pPr indent="78740" algn="ctr">
                        <a:lnSpc>
                          <a:spcPct val="115000"/>
                        </a:lnSpc>
                        <a:spcAft>
                          <a:spcPts val="0"/>
                        </a:spcAft>
                      </a:pPr>
                      <a:r>
                        <a:rPr lang="en-US" sz="1200"/>
                        <a:t>MLU</a:t>
                      </a:r>
                      <a:r>
                        <a:rPr lang="ru-RU" sz="1200"/>
                        <a:t> (</a:t>
                      </a:r>
                      <a:r>
                        <a:rPr lang="en-US" sz="1200"/>
                        <a:t>Me)</a:t>
                      </a:r>
                      <a:endParaRPr lang="ru-RU" sz="1100">
                        <a:latin typeface="Calibri"/>
                        <a:ea typeface="Calibri"/>
                        <a:cs typeface="Times New Roman"/>
                      </a:endParaRPr>
                    </a:p>
                  </a:txBody>
                  <a:tcPr marL="68580" marR="68580" marT="0" marB="0"/>
                </a:tc>
              </a:tr>
              <a:tr h="198685">
                <a:tc>
                  <a:txBody>
                    <a:bodyPr/>
                    <a:lstStyle/>
                    <a:p>
                      <a:pPr>
                        <a:lnSpc>
                          <a:spcPct val="115000"/>
                        </a:lnSpc>
                        <a:spcAft>
                          <a:spcPts val="0"/>
                        </a:spcAft>
                      </a:pPr>
                      <a:r>
                        <a:rPr lang="ru-RU" sz="1200"/>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3;1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16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37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dirty="0"/>
                        <a:t>20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a:t>13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dirty="0"/>
                        <a:t>1,5</a:t>
                      </a:r>
                      <a:endParaRPr lang="ru-RU" sz="1100" dirty="0">
                        <a:latin typeface="Calibri"/>
                        <a:ea typeface="Calibri"/>
                        <a:cs typeface="Times New Roman"/>
                      </a:endParaRPr>
                    </a:p>
                  </a:txBody>
                  <a:tcPr marL="68580" marR="68580" marT="0" marB="0"/>
                </a:tc>
              </a:tr>
              <a:tr h="198685">
                <a:tc>
                  <a:txBody>
                    <a:bodyPr/>
                    <a:lstStyle/>
                    <a:p>
                      <a:pPr>
                        <a:lnSpc>
                          <a:spcPct val="115000"/>
                        </a:lnSpc>
                        <a:spcAft>
                          <a:spcPts val="0"/>
                        </a:spcAft>
                      </a:pPr>
                      <a:r>
                        <a:rPr lang="ru-RU" sz="1200"/>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4;2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30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50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84.5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3,12</a:t>
                      </a:r>
                      <a:endParaRPr lang="ru-RU" sz="1100">
                        <a:latin typeface="Calibri"/>
                        <a:ea typeface="Calibri"/>
                        <a:cs typeface="Times New Roman"/>
                      </a:endParaRPr>
                    </a:p>
                  </a:txBody>
                  <a:tcPr marL="68580" marR="68580" marT="0" marB="0"/>
                </a:tc>
              </a:tr>
              <a:tr h="198685">
                <a:tc>
                  <a:txBody>
                    <a:bodyPr/>
                    <a:lstStyle/>
                    <a:p>
                      <a:pPr>
                        <a:lnSpc>
                          <a:spcPct val="115000"/>
                        </a:lnSpc>
                        <a:spcAft>
                          <a:spcPts val="0"/>
                        </a:spcAft>
                      </a:pPr>
                      <a:r>
                        <a:rPr lang="ru-RU" sz="1200"/>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5;0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49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108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4,61</a:t>
                      </a:r>
                      <a:endParaRPr lang="ru-RU" sz="1100">
                        <a:latin typeface="Calibri"/>
                        <a:ea typeface="Calibri"/>
                        <a:cs typeface="Times New Roman"/>
                      </a:endParaRPr>
                    </a:p>
                  </a:txBody>
                  <a:tcPr marL="68580" marR="68580" marT="0" marB="0"/>
                </a:tc>
              </a:tr>
              <a:tr h="198685">
                <a:tc>
                  <a:txBody>
                    <a:bodyPr/>
                    <a:lstStyle/>
                    <a:p>
                      <a:pPr>
                        <a:lnSpc>
                          <a:spcPct val="115000"/>
                        </a:lnSpc>
                        <a:spcAft>
                          <a:spcPts val="0"/>
                        </a:spcAft>
                      </a:pPr>
                      <a:r>
                        <a:rPr lang="ru-RU" sz="1200"/>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6;0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22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en-US" sz="1200"/>
                        <a:t>44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174,5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34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200"/>
                        <a:t>5</a:t>
                      </a:r>
                      <a:r>
                        <a:rPr lang="en-US" sz="1200"/>
                        <a:t>,</a:t>
                      </a:r>
                      <a:r>
                        <a:rPr lang="ru-RU" sz="1200"/>
                        <a:t>1</a:t>
                      </a:r>
                      <a:r>
                        <a:rPr lang="en-US" sz="1200"/>
                        <a:t>0</a:t>
                      </a:r>
                      <a:endParaRPr lang="ru-RU" sz="1100">
                        <a:latin typeface="Calibri"/>
                        <a:ea typeface="Calibri"/>
                        <a:cs typeface="Times New Roman"/>
                      </a:endParaRPr>
                    </a:p>
                  </a:txBody>
                  <a:tcPr marL="68580" marR="68580" marT="0" marB="0"/>
                </a:tc>
              </a:tr>
              <a:tr h="198685">
                <a:tc>
                  <a:txBody>
                    <a:bodyPr/>
                    <a:lstStyle/>
                    <a:p>
                      <a:pPr>
                        <a:lnSpc>
                          <a:spcPct val="115000"/>
                        </a:lnSpc>
                        <a:spcAft>
                          <a:spcPts val="0"/>
                        </a:spcAft>
                      </a:pPr>
                      <a:r>
                        <a:rPr lang="ru-RU" sz="1200" dirty="0"/>
                        <a:t>5</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6;9</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t>16</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t>19</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35</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t>190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200" dirty="0"/>
                        <a:t>34</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en-US" sz="1200" dirty="0"/>
                        <a:t>5,39</a:t>
                      </a:r>
                      <a:endParaRPr lang="ru-RU" sz="1100" dirty="0">
                        <a:latin typeface="Calibri"/>
                        <a:ea typeface="Calibri"/>
                        <a:cs typeface="Times New Roman"/>
                      </a:endParaRPr>
                    </a:p>
                  </a:txBody>
                  <a:tcPr marL="68580" marR="68580" marT="0" marB="0"/>
                </a:tc>
              </a:tr>
            </a:tbl>
          </a:graphicData>
        </a:graphic>
      </p:graphicFrame>
      <p:graphicFrame>
        <p:nvGraphicFramePr>
          <p:cNvPr id="62" name="Таблица 61"/>
          <p:cNvGraphicFramePr>
            <a:graphicFrameLocks noGrp="1"/>
          </p:cNvGraphicFramePr>
          <p:nvPr/>
        </p:nvGraphicFramePr>
        <p:xfrm>
          <a:off x="22076230" y="4571067"/>
          <a:ext cx="7953825" cy="5440306"/>
        </p:xfrm>
        <a:graphic>
          <a:graphicData uri="http://schemas.openxmlformats.org/drawingml/2006/table">
            <a:tbl>
              <a:tblPr firstRow="1" bandRow="1">
                <a:tableStyleId>{7DF18680-E054-41AD-8BC1-D1AEF772440D}</a:tableStyleId>
              </a:tblPr>
              <a:tblGrid>
                <a:gridCol w="921573"/>
                <a:gridCol w="921573"/>
                <a:gridCol w="921573"/>
                <a:gridCol w="500938"/>
                <a:gridCol w="921573"/>
                <a:gridCol w="921573"/>
                <a:gridCol w="500938"/>
                <a:gridCol w="921573"/>
                <a:gridCol w="921573"/>
                <a:gridCol w="500938"/>
              </a:tblGrid>
              <a:tr h="191650">
                <a:tc>
                  <a:txBody>
                    <a:bodyPr/>
                    <a:lstStyle/>
                    <a:p>
                      <a:pPr>
                        <a:spcAft>
                          <a:spcPts val="0"/>
                        </a:spcAft>
                      </a:pPr>
                      <a:r>
                        <a:rPr lang="en-US" sz="1200" dirty="0">
                          <a:latin typeface="Calibri" pitchFamily="34" charset="0"/>
                        </a:rPr>
                        <a:t>rank</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4</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5</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1</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dirty="0" err="1">
                          <a:latin typeface="Calibri" pitchFamily="34" charset="0"/>
                        </a:rPr>
                        <a:t>zalezt</a:t>
                      </a:r>
                      <a:r>
                        <a:rPr lang="ru-RU" sz="1200" dirty="0">
                          <a:latin typeface="Calibri" pitchFamily="34" charset="0"/>
                        </a:rPr>
                        <a:t>'</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dirty="0">
                          <a:latin typeface="Calibri" pitchFamily="34" charset="0"/>
                        </a:rPr>
                        <a:t>climb up</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24</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a:t>
                      </a:r>
                      <a:r>
                        <a:rPr lang="en-US" sz="1200">
                          <a:latin typeface="Calibri" pitchFamily="34" charset="0"/>
                        </a:rPr>
                        <a:t>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2</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spuskat'sya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get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spustit'sya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get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17</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zabrat'sya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scramble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15</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12</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spuskat'sya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get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dirty="0" err="1">
                          <a:latin typeface="Calibri" pitchFamily="34" charset="0"/>
                        </a:rPr>
                        <a:t>spustit'sya</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dirty="0">
                          <a:latin typeface="Calibri" pitchFamily="34" charset="0"/>
                        </a:rPr>
                        <a:t>get down</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15</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4</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14</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11</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dirty="0">
                          <a:latin typeface="Calibri" pitchFamily="34" charset="0"/>
                        </a:rPr>
                        <a:t>14</a:t>
                      </a:r>
                      <a:endParaRPr lang="ru-RU" sz="1200" dirty="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dirty="0" err="1">
                          <a:latin typeface="Calibri" pitchFamily="34" charset="0"/>
                        </a:rPr>
                        <a:t>upast</a:t>
                      </a:r>
                      <a:r>
                        <a:rPr lang="ru-RU" sz="1200" dirty="0">
                          <a:latin typeface="Calibri" pitchFamily="34" charset="0"/>
                        </a:rPr>
                        <a:t>'</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fall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11</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climbing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pobezhat'</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zabrat'sya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scramble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dirty="0">
                          <a:latin typeface="Calibri" pitchFamily="34" charset="0"/>
                        </a:rPr>
                        <a:t>climb</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ru-RU" sz="1200" dirty="0">
                          <a:latin typeface="Calibri" pitchFamily="34" charset="0"/>
                        </a:rPr>
                        <a:t>10</a:t>
                      </a:r>
                      <a:endParaRPr lang="ru-RU" sz="1200" dirty="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upast'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fall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spuskat'sya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get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climbing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dirty="0">
                          <a:latin typeface="Calibri" pitchFamily="34" charset="0"/>
                        </a:rPr>
                        <a:t>8</a:t>
                      </a:r>
                      <a:endParaRPr lang="ru-RU" sz="1200" dirty="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spustit'sya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get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8</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pojti</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go to</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zabirat'sya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scramble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8</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climbing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7</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zalezat'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8</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padat'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fall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6</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lazit'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sprygnut'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jump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upast'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fall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pobezhat'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running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ubezhat'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run off</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pokatit'sya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rolling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lezt'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svalit'sya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flop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zabrat'sya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scramble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5</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9</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slazyvat'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3</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lazat'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climb</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dirty="0" err="1">
                          <a:latin typeface="Calibri" pitchFamily="34" charset="0"/>
                        </a:rPr>
                        <a:t>spolzat</a:t>
                      </a:r>
                      <a:r>
                        <a:rPr lang="ru-RU" sz="1200" dirty="0">
                          <a:latin typeface="Calibri" pitchFamily="34" charset="0"/>
                        </a:rPr>
                        <a:t>'</a:t>
                      </a:r>
                      <a:endParaRPr lang="ru-RU" sz="1200" dirty="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crawl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4</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sprygnut'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jump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4</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poekhat'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start going</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zabirat'sya</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scramble up</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4</a:t>
                      </a: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skol'zit'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slide</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a:latin typeface="Calibri" pitchFamily="34" charset="0"/>
                        </a:rPr>
                        <a:t>2</a:t>
                      </a: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en-US"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r>
              <a:tr h="191650">
                <a:tc>
                  <a:txBody>
                    <a:bodyPr/>
                    <a:lstStyle/>
                    <a:p>
                      <a:pPr>
                        <a:spcAft>
                          <a:spcPts val="0"/>
                        </a:spcAft>
                      </a:pPr>
                      <a:r>
                        <a:rPr lang="ru-RU" sz="1200">
                          <a:latin typeface="Calibri" pitchFamily="34" charset="0"/>
                        </a:rPr>
                        <a:t>10</a:t>
                      </a:r>
                      <a:endParaRPr lang="ru-RU" sz="1200">
                        <a:latin typeface="Calibri" pitchFamily="34" charset="0"/>
                        <a:ea typeface="Calibri"/>
                        <a:cs typeface="Times New Roman"/>
                      </a:endParaRPr>
                    </a:p>
                  </a:txBody>
                  <a:tcPr marL="68580" marR="68580" marT="0" marB="0"/>
                </a:tc>
                <a:tc>
                  <a:txBody>
                    <a:bodyPr/>
                    <a:lstStyle/>
                    <a:p>
                      <a:pPr>
                        <a:lnSpc>
                          <a:spcPct val="115000"/>
                        </a:lnSpc>
                        <a:spcAft>
                          <a:spcPts val="0"/>
                        </a:spcAft>
                      </a:pPr>
                      <a:r>
                        <a:rPr lang="ru-RU" sz="1200">
                          <a:latin typeface="Calibri" pitchFamily="34" charset="0"/>
                        </a:rPr>
                        <a:t>sprygnut'</a:t>
                      </a:r>
                      <a:endParaRPr lang="ru-RU" sz="1200">
                        <a:latin typeface="Calibri" pitchFamily="34" charset="0"/>
                        <a:ea typeface="Calibri"/>
                        <a:cs typeface="Times New Roman"/>
                      </a:endParaRPr>
                    </a:p>
                  </a:txBody>
                  <a:tcPr marL="68580" marR="68580" marT="0" marB="0"/>
                </a:tc>
                <a:tc>
                  <a:txBody>
                    <a:bodyPr/>
                    <a:lstStyle/>
                    <a:p>
                      <a:pPr>
                        <a:spcAft>
                          <a:spcPts val="0"/>
                        </a:spcAft>
                      </a:pPr>
                      <a:r>
                        <a:rPr lang="en-US" sz="1200">
                          <a:latin typeface="Calibri" pitchFamily="34" charset="0"/>
                        </a:rPr>
                        <a:t>jump down</a:t>
                      </a:r>
                      <a:endParaRPr lang="ru-RU" sz="1200">
                        <a:latin typeface="Calibri" pitchFamily="34" charset="0"/>
                        <a:ea typeface="Calibri"/>
                        <a:cs typeface="Times New Roman"/>
                      </a:endParaRPr>
                    </a:p>
                  </a:txBody>
                  <a:tcPr marL="68580" marR="68580" marT="0" marB="0"/>
                </a:tc>
                <a:tc>
                  <a:txBody>
                    <a:bodyPr/>
                    <a:lstStyle/>
                    <a:p>
                      <a:pPr>
                        <a:spcAft>
                          <a:spcPts val="0"/>
                        </a:spcAft>
                      </a:pPr>
                      <a:r>
                        <a:rPr lang="ru-RU" sz="1200" dirty="0">
                          <a:latin typeface="Calibri" pitchFamily="34" charset="0"/>
                        </a:rPr>
                        <a:t>2</a:t>
                      </a:r>
                      <a:endParaRPr lang="ru-RU" sz="1200" dirty="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dirty="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a:latin typeface="Calibri" pitchFamily="34" charset="0"/>
                        <a:ea typeface="Calibri"/>
                        <a:cs typeface="Times New Roman"/>
                      </a:endParaRPr>
                    </a:p>
                  </a:txBody>
                  <a:tcPr marL="68580" marR="68580" marT="0" marB="0"/>
                </a:tc>
                <a:tc>
                  <a:txBody>
                    <a:bodyPr/>
                    <a:lstStyle/>
                    <a:p>
                      <a:pPr>
                        <a:spcAft>
                          <a:spcPts val="0"/>
                        </a:spcAft>
                      </a:pPr>
                      <a:endParaRPr lang="ru-RU" sz="1200" dirty="0">
                        <a:latin typeface="Calibri" pitchFamily="34" charset="0"/>
                        <a:ea typeface="Calibri"/>
                        <a:cs typeface="Times New Roman"/>
                      </a:endParaRPr>
                    </a:p>
                  </a:txBody>
                  <a:tcPr marL="68580" marR="68580" marT="0" marB="0"/>
                </a:tc>
              </a:tr>
            </a:tbl>
          </a:graphicData>
        </a:graphic>
      </p:graphicFrame>
      <p:sp>
        <p:nvSpPr>
          <p:cNvPr id="64" name="Rectangle 82"/>
          <p:cNvSpPr>
            <a:spLocks noChangeArrowheads="1"/>
          </p:cNvSpPr>
          <p:nvPr/>
        </p:nvSpPr>
        <p:spPr bwMode="auto">
          <a:xfrm>
            <a:off x="15399656" y="13846630"/>
            <a:ext cx="14489793" cy="5689600"/>
          </a:xfrm>
          <a:prstGeom prst="rect">
            <a:avLst/>
          </a:prstGeom>
          <a:noFill/>
          <a:ln>
            <a:noFill/>
          </a:ln>
          <a:extLst>
            <a:ext uri="{909E8E84-426E-40DD-AFC4-6F175D3DCCD1}">
              <a14:hiddenFill xmlns:a14="http://schemas.microsoft.com/office/drawing/2010/main" xmlns:p15="http://schemas.microsoft.com/office/powerpoint/2012/main" xmlns:p14="http://schemas.microsoft.com/office/powerpoint/2010/main" xmlns="">
                <a:solidFill>
                  <a:srgbClr val="B9C6D5"/>
                </a:solidFill>
              </a14:hiddenFill>
            </a:ext>
            <a:ext uri="{91240B29-F687-4F45-9708-019B960494DF}">
              <a14:hiddenLine xmlns:a14="http://schemas.microsoft.com/office/drawing/2010/main" xmlns:p15="http://schemas.microsoft.com/office/powerpoint/2012/main" xmlns:p14="http://schemas.microsoft.com/office/powerpoint/2010/main" xmlns="" w="9525">
                <a:solidFill>
                  <a:schemeClr val="tx1"/>
                </a:solidFill>
                <a:miter lim="800000"/>
                <a:headEnd/>
                <a:tailEnd/>
              </a14:hiddenLine>
            </a:ext>
            <a:ext uri="{AF507438-7753-43E0-B8FC-AC1667EBCBE1}">
              <a14:hiddenEffects xmlns:a14="http://schemas.microsoft.com/office/drawing/2010/main" xmlns:p15="http://schemas.microsoft.com/office/powerpoint/2012/main" xmlns:p14="http://schemas.microsoft.com/office/powerpoint/2010/main" xmlns="">
                <a:effectLst>
                  <a:outerShdw dist="143684" dir="2700000" algn="ctr" rotWithShape="0">
                    <a:srgbClr val="000000"/>
                  </a:outerShdw>
                </a:effectLst>
              </a14:hiddenEffects>
            </a:ext>
          </a:extLst>
        </p:spPr>
        <p:txBody>
          <a:bodyPr lIns="226008" tIns="226008" rIns="226008" bIns="226008"/>
          <a:lstStyle>
            <a:defPPr>
              <a:defRPr kern="1200" smtId="4294967295"/>
            </a:defPPr>
          </a:lstStyle>
          <a:p>
            <a:pPr marL="239192" indent="-239192">
              <a:spcBef>
                <a:spcPct val="50000"/>
              </a:spcBef>
            </a:pPr>
            <a:r>
              <a:rPr lang="en-GB" sz="2800" b="1" dirty="0" smtClean="0">
                <a:solidFill>
                  <a:schemeClr val="accent6">
                    <a:lumMod val="75000"/>
                  </a:schemeClr>
                </a:solidFill>
              </a:rPr>
              <a:t>Conclusions</a:t>
            </a:r>
          </a:p>
          <a:p>
            <a:r>
              <a:rPr lang="en-US" sz="2000" dirty="0" smtClean="0">
                <a:solidFill>
                  <a:schemeClr val="accent6">
                    <a:lumMod val="75000"/>
                  </a:schemeClr>
                </a:solidFill>
              </a:rPr>
              <a:t>    The </a:t>
            </a:r>
            <a:r>
              <a:rPr lang="en-US" sz="2000" dirty="0" smtClean="0">
                <a:solidFill>
                  <a:schemeClr val="accent6">
                    <a:lumMod val="75000"/>
                  </a:schemeClr>
                </a:solidFill>
              </a:rPr>
              <a:t>analysis has shown that there is no statistically significant difference between different age groups from 3;7-4;6 (unfortunately, we have too small sampling of verbs for the children at the age of 2;7-3;6 to make any statistical analysis).Even at the age of 3;7 children differentiate manner of motion in their speech. </a:t>
            </a:r>
            <a:r>
              <a:rPr lang="en-US" sz="2000" dirty="0" smtClean="0">
                <a:solidFill>
                  <a:schemeClr val="accent6">
                    <a:lumMod val="75000"/>
                  </a:schemeClr>
                </a:solidFill>
              </a:rPr>
              <a:t>But </a:t>
            </a:r>
            <a:r>
              <a:rPr lang="en-US" sz="2000" dirty="0" smtClean="0">
                <a:solidFill>
                  <a:schemeClr val="accent6">
                    <a:lumMod val="75000"/>
                  </a:schemeClr>
                </a:solidFill>
              </a:rPr>
              <a:t>the age influences the representation of path. The younger children at the age 3;7-5;6 tend to use verbs with the prefix </a:t>
            </a:r>
            <a:r>
              <a:rPr lang="en-US" sz="2000" dirty="0" err="1" smtClean="0">
                <a:solidFill>
                  <a:schemeClr val="accent6">
                    <a:lumMod val="75000"/>
                  </a:schemeClr>
                </a:solidFill>
              </a:rPr>
              <a:t>po</a:t>
            </a:r>
            <a:r>
              <a:rPr lang="en-US" sz="2000" dirty="0" smtClean="0">
                <a:solidFill>
                  <a:schemeClr val="accent6">
                    <a:lumMod val="75000"/>
                  </a:schemeClr>
                </a:solidFill>
              </a:rPr>
              <a:t>-, that means the start of an action (cf. </a:t>
            </a:r>
            <a:r>
              <a:rPr lang="en-US" sz="2000" i="1" dirty="0" err="1" smtClean="0">
                <a:solidFill>
                  <a:schemeClr val="accent6">
                    <a:lumMod val="75000"/>
                  </a:schemeClr>
                </a:solidFill>
              </a:rPr>
              <a:t>polezt</a:t>
            </a:r>
            <a:r>
              <a:rPr lang="en-US" sz="2000" dirty="0" smtClean="0">
                <a:solidFill>
                  <a:schemeClr val="accent6">
                    <a:lumMod val="75000"/>
                  </a:schemeClr>
                </a:solidFill>
              </a:rPr>
              <a:t>’ – to start climbing; </a:t>
            </a:r>
            <a:r>
              <a:rPr lang="en-US" sz="2000" i="1" dirty="0" err="1" smtClean="0">
                <a:solidFill>
                  <a:schemeClr val="accent6">
                    <a:lumMod val="75000"/>
                  </a:schemeClr>
                </a:solidFill>
              </a:rPr>
              <a:t>pobezhat</a:t>
            </a:r>
            <a:r>
              <a:rPr lang="en-US" sz="2000" dirty="0" smtClean="0">
                <a:solidFill>
                  <a:schemeClr val="accent6">
                    <a:lumMod val="75000"/>
                  </a:schemeClr>
                </a:solidFill>
              </a:rPr>
              <a:t>’ – to start running, etc.), then they develop their understanding of path and use both manner verbs (</a:t>
            </a:r>
            <a:r>
              <a:rPr lang="en-US" sz="2000" i="1" dirty="0" err="1" smtClean="0">
                <a:solidFill>
                  <a:schemeClr val="accent6">
                    <a:lumMod val="75000"/>
                  </a:schemeClr>
                </a:solidFill>
              </a:rPr>
              <a:t>skolzit</a:t>
            </a:r>
            <a:r>
              <a:rPr lang="en-US" sz="2000" dirty="0" smtClean="0">
                <a:solidFill>
                  <a:schemeClr val="accent6">
                    <a:lumMod val="75000"/>
                  </a:schemeClr>
                </a:solidFill>
              </a:rPr>
              <a:t>’ – to slide</a:t>
            </a:r>
            <a:r>
              <a:rPr lang="en-US" sz="2000" i="1" dirty="0" smtClean="0">
                <a:solidFill>
                  <a:schemeClr val="accent6">
                    <a:lumMod val="75000"/>
                  </a:schemeClr>
                </a:solidFill>
              </a:rPr>
              <a:t>; </a:t>
            </a:r>
            <a:r>
              <a:rPr lang="en-US" sz="2000" i="1" dirty="0" err="1" smtClean="0">
                <a:solidFill>
                  <a:schemeClr val="accent6">
                    <a:lumMod val="75000"/>
                  </a:schemeClr>
                </a:solidFill>
              </a:rPr>
              <a:t>karabkat’sia</a:t>
            </a:r>
            <a:r>
              <a:rPr lang="en-US" sz="2000" i="1" dirty="0" smtClean="0">
                <a:solidFill>
                  <a:schemeClr val="accent6">
                    <a:lumMod val="75000"/>
                  </a:schemeClr>
                </a:solidFill>
              </a:rPr>
              <a:t> </a:t>
            </a:r>
            <a:r>
              <a:rPr lang="en-US" sz="2000" dirty="0" smtClean="0">
                <a:solidFill>
                  <a:schemeClr val="accent6">
                    <a:lumMod val="75000"/>
                  </a:schemeClr>
                </a:solidFill>
              </a:rPr>
              <a:t>– to clamber; </a:t>
            </a:r>
            <a:r>
              <a:rPr lang="en-US" sz="2000" i="1" dirty="0" err="1" smtClean="0">
                <a:solidFill>
                  <a:schemeClr val="accent6">
                    <a:lumMod val="75000"/>
                  </a:schemeClr>
                </a:solidFill>
              </a:rPr>
              <a:t>polzti</a:t>
            </a:r>
            <a:r>
              <a:rPr lang="en-US" sz="2000" dirty="0" smtClean="0">
                <a:solidFill>
                  <a:schemeClr val="accent6">
                    <a:lumMod val="75000"/>
                  </a:schemeClr>
                </a:solidFill>
              </a:rPr>
              <a:t> </a:t>
            </a:r>
            <a:r>
              <a:rPr lang="en-US" sz="2000" dirty="0" smtClean="0">
                <a:solidFill>
                  <a:schemeClr val="accent6">
                    <a:lumMod val="75000"/>
                  </a:schemeClr>
                </a:solidFill>
              </a:rPr>
              <a:t>– crawl, etc.) and path verbs (</a:t>
            </a:r>
            <a:r>
              <a:rPr lang="en-US" sz="2000" i="1" dirty="0" err="1" smtClean="0">
                <a:solidFill>
                  <a:schemeClr val="accent6">
                    <a:lumMod val="75000"/>
                  </a:schemeClr>
                </a:solidFill>
              </a:rPr>
              <a:t>zabrat’sia</a:t>
            </a:r>
            <a:r>
              <a:rPr lang="en-US" sz="2000" i="1" dirty="0" smtClean="0">
                <a:solidFill>
                  <a:schemeClr val="accent6">
                    <a:lumMod val="75000"/>
                  </a:schemeClr>
                </a:solidFill>
              </a:rPr>
              <a:t>; </a:t>
            </a:r>
            <a:r>
              <a:rPr lang="en-US" sz="2000" i="1" dirty="0" err="1" smtClean="0">
                <a:solidFill>
                  <a:schemeClr val="accent6">
                    <a:lumMod val="75000"/>
                  </a:schemeClr>
                </a:solidFill>
              </a:rPr>
              <a:t>spuskat’sia</a:t>
            </a:r>
            <a:r>
              <a:rPr lang="en-US" sz="2000" dirty="0" smtClean="0">
                <a:solidFill>
                  <a:schemeClr val="accent6">
                    <a:lumMod val="75000"/>
                  </a:schemeClr>
                </a:solidFill>
              </a:rPr>
              <a:t>). </a:t>
            </a:r>
            <a:r>
              <a:rPr lang="en-US" sz="2000" dirty="0" smtClean="0">
                <a:solidFill>
                  <a:schemeClr val="accent6">
                    <a:lumMod val="75000"/>
                  </a:schemeClr>
                </a:solidFill>
              </a:rPr>
              <a:t/>
            </a:r>
            <a:br>
              <a:rPr lang="en-US" sz="2000" dirty="0" smtClean="0">
                <a:solidFill>
                  <a:schemeClr val="accent6">
                    <a:lumMod val="75000"/>
                  </a:schemeClr>
                </a:solidFill>
              </a:rPr>
            </a:br>
            <a:r>
              <a:rPr lang="en-US" sz="2000" dirty="0" smtClean="0">
                <a:solidFill>
                  <a:schemeClr val="accent6">
                    <a:lumMod val="75000"/>
                  </a:schemeClr>
                </a:solidFill>
              </a:rPr>
              <a:t>The process of the acquisition of Russian verbs of motion is following. At the early age children </a:t>
            </a:r>
            <a:r>
              <a:rPr lang="en-US" sz="2000" dirty="0" smtClean="0">
                <a:solidFill>
                  <a:schemeClr val="accent6">
                    <a:lumMod val="75000"/>
                  </a:schemeClr>
                </a:solidFill>
              </a:rPr>
              <a:t>acquire </a:t>
            </a:r>
            <a:r>
              <a:rPr lang="en-US" sz="2000" dirty="0" smtClean="0">
                <a:solidFill>
                  <a:schemeClr val="accent6">
                    <a:lumMod val="75000"/>
                  </a:schemeClr>
                </a:solidFill>
              </a:rPr>
              <a:t>the prototypical verbs with no specific manner or path semantics and few manner verbs </a:t>
            </a:r>
            <a:r>
              <a:rPr lang="en-US" sz="2000" dirty="0" smtClean="0">
                <a:solidFill>
                  <a:schemeClr val="accent6">
                    <a:lumMod val="75000"/>
                  </a:schemeClr>
                </a:solidFill>
              </a:rPr>
              <a:t>that </a:t>
            </a:r>
            <a:r>
              <a:rPr lang="en-US" sz="2000" dirty="0" smtClean="0">
                <a:solidFill>
                  <a:schemeClr val="accent6">
                    <a:lumMod val="75000"/>
                  </a:schemeClr>
                </a:solidFill>
              </a:rPr>
              <a:t>denote typical child actions </a:t>
            </a:r>
            <a:endParaRPr lang="en-US" sz="2000" dirty="0" smtClean="0">
              <a:solidFill>
                <a:schemeClr val="accent6">
                  <a:lumMod val="75000"/>
                </a:schemeClr>
              </a:solidFill>
            </a:endParaRPr>
          </a:p>
          <a:p>
            <a:r>
              <a:rPr lang="en-US" sz="2000" dirty="0" smtClean="0">
                <a:solidFill>
                  <a:schemeClr val="accent6">
                    <a:lumMod val="75000"/>
                  </a:schemeClr>
                </a:solidFill>
              </a:rPr>
              <a:t>(</a:t>
            </a:r>
            <a:r>
              <a:rPr lang="en-US" sz="2000" dirty="0" smtClean="0">
                <a:solidFill>
                  <a:schemeClr val="accent6">
                    <a:lumMod val="75000"/>
                  </a:schemeClr>
                </a:solidFill>
              </a:rPr>
              <a:t>jump, clomp, etc.). Then they acquire the basic morphological </a:t>
            </a:r>
            <a:r>
              <a:rPr lang="en-US" sz="2000" dirty="0" smtClean="0">
                <a:solidFill>
                  <a:schemeClr val="accent6">
                    <a:lumMod val="75000"/>
                  </a:schemeClr>
                </a:solidFill>
              </a:rPr>
              <a:t>set </a:t>
            </a:r>
            <a:r>
              <a:rPr lang="en-US" sz="2000" dirty="0" smtClean="0">
                <a:solidFill>
                  <a:schemeClr val="accent6">
                    <a:lumMod val="75000"/>
                  </a:schemeClr>
                </a:solidFill>
              </a:rPr>
              <a:t>of derivational affixes and </a:t>
            </a:r>
            <a:r>
              <a:rPr lang="en-US" sz="2000" dirty="0" smtClean="0">
                <a:solidFill>
                  <a:schemeClr val="accent6">
                    <a:lumMod val="75000"/>
                  </a:schemeClr>
                </a:solidFill>
              </a:rPr>
              <a:t>start</a:t>
            </a:r>
          </a:p>
          <a:p>
            <a:r>
              <a:rPr lang="en-US" sz="2000" dirty="0" smtClean="0">
                <a:solidFill>
                  <a:schemeClr val="accent6">
                    <a:lumMod val="75000"/>
                  </a:schemeClr>
                </a:solidFill>
              </a:rPr>
              <a:t> </a:t>
            </a:r>
            <a:r>
              <a:rPr lang="en-US" sz="2000" dirty="0" smtClean="0">
                <a:solidFill>
                  <a:schemeClr val="accent6">
                    <a:lumMod val="75000"/>
                  </a:schemeClr>
                </a:solidFill>
              </a:rPr>
              <a:t>using some prefixed verbs with specified manner and path information. Later after achieving some </a:t>
            </a:r>
            <a:endParaRPr lang="en-US" sz="2000" dirty="0" smtClean="0">
              <a:solidFill>
                <a:schemeClr val="accent6">
                  <a:lumMod val="75000"/>
                </a:schemeClr>
              </a:solidFill>
            </a:endParaRPr>
          </a:p>
          <a:p>
            <a:r>
              <a:rPr lang="en-US" sz="2000" dirty="0" smtClean="0">
                <a:solidFill>
                  <a:schemeClr val="accent6">
                    <a:lumMod val="75000"/>
                  </a:schemeClr>
                </a:solidFill>
              </a:rPr>
              <a:t>critical </a:t>
            </a:r>
            <a:r>
              <a:rPr lang="en-US" sz="2000" dirty="0" smtClean="0">
                <a:solidFill>
                  <a:schemeClr val="accent6">
                    <a:lumMod val="75000"/>
                  </a:schemeClr>
                </a:solidFill>
              </a:rPr>
              <a:t>mass of such verbs they try to arrange them and tend to use general verbs to avoid any </a:t>
            </a:r>
            <a:endParaRPr lang="en-US" sz="2000" dirty="0" smtClean="0">
              <a:solidFill>
                <a:schemeClr val="accent6">
                  <a:lumMod val="75000"/>
                </a:schemeClr>
              </a:solidFill>
            </a:endParaRPr>
          </a:p>
          <a:p>
            <a:r>
              <a:rPr lang="en-US" sz="2000" dirty="0" smtClean="0">
                <a:solidFill>
                  <a:schemeClr val="accent6">
                    <a:lumMod val="75000"/>
                  </a:schemeClr>
                </a:solidFill>
              </a:rPr>
              <a:t>possible </a:t>
            </a:r>
            <a:r>
              <a:rPr lang="en-US" sz="2000" dirty="0" smtClean="0">
                <a:solidFill>
                  <a:schemeClr val="accent6">
                    <a:lumMod val="75000"/>
                  </a:schemeClr>
                </a:solidFill>
              </a:rPr>
              <a:t>uncertainty. And only after their lexicon gets some appropriate arrangement they achieve the </a:t>
            </a:r>
            <a:endParaRPr lang="en-US" sz="2000" dirty="0" smtClean="0">
              <a:solidFill>
                <a:schemeClr val="accent6">
                  <a:lumMod val="75000"/>
                </a:schemeClr>
              </a:solidFill>
            </a:endParaRPr>
          </a:p>
          <a:p>
            <a:r>
              <a:rPr lang="en-US" sz="2000" dirty="0" smtClean="0">
                <a:solidFill>
                  <a:schemeClr val="accent6">
                    <a:lumMod val="75000"/>
                  </a:schemeClr>
                </a:solidFill>
              </a:rPr>
              <a:t>adult-like </a:t>
            </a:r>
            <a:r>
              <a:rPr lang="en-US" sz="2000" dirty="0" smtClean="0">
                <a:solidFill>
                  <a:schemeClr val="accent6">
                    <a:lumMod val="75000"/>
                  </a:schemeClr>
                </a:solidFill>
              </a:rPr>
              <a:t>mode, when both manner and path are expressed within a verb form. The study of verbs of </a:t>
            </a:r>
            <a:endParaRPr lang="en-US" sz="2000" dirty="0" smtClean="0">
              <a:solidFill>
                <a:schemeClr val="accent6">
                  <a:lumMod val="75000"/>
                </a:schemeClr>
              </a:solidFill>
            </a:endParaRPr>
          </a:p>
          <a:p>
            <a:r>
              <a:rPr lang="en-US" sz="2000" dirty="0" smtClean="0">
                <a:solidFill>
                  <a:schemeClr val="accent6">
                    <a:lumMod val="75000"/>
                  </a:schemeClr>
                </a:solidFill>
              </a:rPr>
              <a:t>different </a:t>
            </a:r>
            <a:r>
              <a:rPr lang="en-US" sz="2000" dirty="0" smtClean="0">
                <a:solidFill>
                  <a:schemeClr val="accent6">
                    <a:lumMod val="75000"/>
                  </a:schemeClr>
                </a:solidFill>
              </a:rPr>
              <a:t>semantics and of their use in child narratives has proved that it usually happens at the age </a:t>
            </a:r>
            <a:endParaRPr lang="en-US" sz="2000" dirty="0" smtClean="0">
              <a:solidFill>
                <a:schemeClr val="accent6">
                  <a:lumMod val="75000"/>
                </a:schemeClr>
              </a:solidFill>
            </a:endParaRPr>
          </a:p>
          <a:p>
            <a:r>
              <a:rPr lang="en-US" sz="2000" dirty="0" smtClean="0">
                <a:solidFill>
                  <a:schemeClr val="accent6">
                    <a:lumMod val="75000"/>
                  </a:schemeClr>
                </a:solidFill>
              </a:rPr>
              <a:t>between </a:t>
            </a:r>
            <a:r>
              <a:rPr lang="en-US" sz="2000" dirty="0" smtClean="0">
                <a:solidFill>
                  <a:schemeClr val="accent6">
                    <a:lumMod val="75000"/>
                  </a:schemeClr>
                </a:solidFill>
              </a:rPr>
              <a:t>5 and 6.</a:t>
            </a:r>
            <a:endParaRPr lang="ru-RU" sz="2000" dirty="0" smtClean="0">
              <a:solidFill>
                <a:schemeClr val="accent6">
                  <a:lumMod val="75000"/>
                </a:schemeClr>
              </a:solidFill>
            </a:endParaRPr>
          </a:p>
          <a:p>
            <a:pPr marL="239192" indent="-239192">
              <a:spcBef>
                <a:spcPct val="50000"/>
              </a:spcBef>
            </a:pPr>
            <a:endParaRPr lang="en-US" sz="2000" dirty="0" smtClean="0">
              <a:solidFill>
                <a:schemeClr val="accent6">
                  <a:lumMod val="75000"/>
                </a:schemeClr>
              </a:solidFill>
            </a:endParaRPr>
          </a:p>
          <a:p>
            <a:pPr marL="239192" indent="-239192">
              <a:spcBef>
                <a:spcPct val="50000"/>
              </a:spcBef>
            </a:pPr>
            <a:endParaRPr lang="en-GB" sz="1800" dirty="0" smtClean="0">
              <a:solidFill>
                <a:schemeClr val="accent6">
                  <a:lumMod val="75000"/>
                </a:schemeClr>
              </a:solidFill>
            </a:endParaRPr>
          </a:p>
        </p:txBody>
      </p:sp>
      <p:graphicFrame>
        <p:nvGraphicFramePr>
          <p:cNvPr id="71" name="Схема 70"/>
          <p:cNvGraphicFramePr/>
          <p:nvPr/>
        </p:nvGraphicFramePr>
        <p:xfrm>
          <a:off x="27089100" y="17030700"/>
          <a:ext cx="2857499" cy="20002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r="http://schemas.openxmlformats.org/officeDocument/2006/relationships"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r="http://schemas.openxmlformats.org/officeDocument/2006/relationships"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1799</TotalTime>
  <Words>1774</Words>
  <Application>Microsoft Office PowerPoint</Application>
  <PresentationFormat>Произвольный</PresentationFormat>
  <Paragraphs>508</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Default Design</vt:lpstr>
      <vt:lpstr>Слайд 1</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hp</cp:lastModifiedBy>
  <cp:revision>33</cp:revision>
  <dcterms:modified xsi:type="dcterms:W3CDTF">2017-09-08T11:31:41Z</dcterms:modified>
  <cp:category>scientific poster PowerPoint</cp:category>
</cp:coreProperties>
</file>