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7" r:id="rId4"/>
    <p:sldId id="271" r:id="rId5"/>
    <p:sldId id="272" r:id="rId6"/>
    <p:sldId id="268" r:id="rId7"/>
    <p:sldId id="269" r:id="rId8"/>
    <p:sldId id="270" r:id="rId9"/>
    <p:sldId id="273" r:id="rId10"/>
    <p:sldId id="258" r:id="rId11"/>
    <p:sldId id="260" r:id="rId12"/>
    <p:sldId id="274" r:id="rId13"/>
    <p:sldId id="261" r:id="rId14"/>
    <p:sldId id="262" r:id="rId15"/>
    <p:sldId id="275" r:id="rId16"/>
    <p:sldId id="277" r:id="rId17"/>
    <p:sldId id="278" r:id="rId18"/>
    <p:sldId id="279" r:id="rId19"/>
    <p:sldId id="25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F7EE7-3FD3-4C07-B5A5-E363CEB63F09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A2DE-0706-4537-BCE4-8654101AC5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F7EE7-3FD3-4C07-B5A5-E363CEB63F09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A2DE-0706-4537-BCE4-8654101AC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F7EE7-3FD3-4C07-B5A5-E363CEB63F09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A2DE-0706-4537-BCE4-8654101AC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F7EE7-3FD3-4C07-B5A5-E363CEB63F09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A2DE-0706-4537-BCE4-8654101AC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F7EE7-3FD3-4C07-B5A5-E363CEB63F09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A2DE-0706-4537-BCE4-8654101AC5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F7EE7-3FD3-4C07-B5A5-E363CEB63F09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A2DE-0706-4537-BCE4-8654101AC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F7EE7-3FD3-4C07-B5A5-E363CEB63F09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A2DE-0706-4537-BCE4-8654101AC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F7EE7-3FD3-4C07-B5A5-E363CEB63F09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A2DE-0706-4537-BCE4-8654101AC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F7EE7-3FD3-4C07-B5A5-E363CEB63F09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A2DE-0706-4537-BCE4-8654101AC5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F7EE7-3FD3-4C07-B5A5-E363CEB63F09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A2DE-0706-4537-BCE4-8654101AC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F7EE7-3FD3-4C07-B5A5-E363CEB63F09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A2DE-0706-4537-BCE4-8654101AC5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BF7EE7-3FD3-4C07-B5A5-E363CEB63F09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39A2DE-0706-4537-BCE4-8654101AC5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91683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Экспериментальное изучение становления семантической структуры глагола у детей от 3 до 7 лет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7406640" cy="2808312"/>
          </a:xfrm>
        </p:spPr>
        <p:txBody>
          <a:bodyPr>
            <a:normAutofit/>
          </a:bodyPr>
          <a:lstStyle/>
          <a:p>
            <a:r>
              <a:rPr lang="ru-RU" dirty="0" smtClean="0"/>
              <a:t>Полина Эйсмонт</a:t>
            </a:r>
          </a:p>
          <a:p>
            <a:r>
              <a:rPr lang="ru-RU" dirty="0" smtClean="0"/>
              <a:t>Санкт-Петербургский государственный университет аэрокосмического </a:t>
            </a:r>
            <a:r>
              <a:rPr lang="ru-RU" dirty="0" smtClean="0"/>
              <a:t>приборостроения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800" dirty="0" smtClean="0"/>
              <a:t>Исследование проводится при поддержке гранта </a:t>
            </a:r>
            <a:r>
              <a:rPr lang="ru-RU" sz="1800" smtClean="0"/>
              <a:t>РГНФ 16-04-50114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«Усвоение семантико-синтаксической структуры русского глагола»</a:t>
            </a:r>
          </a:p>
          <a:p>
            <a:pPr lvl="1"/>
            <a:r>
              <a:rPr lang="ru-RU" sz="2400" dirty="0" smtClean="0"/>
              <a:t>Исследование формирования </a:t>
            </a:r>
            <a:r>
              <a:rPr lang="ru-RU" sz="2400" dirty="0" err="1" smtClean="0"/>
              <a:t>аргументной</a:t>
            </a:r>
            <a:r>
              <a:rPr lang="ru-RU" sz="2400" dirty="0" smtClean="0"/>
              <a:t> структуры глагола у русскоязычных детей</a:t>
            </a:r>
          </a:p>
          <a:p>
            <a:pPr lvl="1"/>
            <a:r>
              <a:rPr lang="ru-RU" sz="2400" dirty="0" smtClean="0"/>
              <a:t>Возраст – от 2,5 до 7,5 лет</a:t>
            </a:r>
          </a:p>
          <a:p>
            <a:pPr lvl="1"/>
            <a:r>
              <a:rPr lang="ru-RU" sz="2400" dirty="0" smtClean="0"/>
              <a:t>Цель: выявление периодизации усвоения русского глагола в ходе речевого развития ребенка в связи с формированием его семантико-синтаксической структуры и изучение особенностей его функционирования в связной устной речи</a:t>
            </a:r>
          </a:p>
          <a:p>
            <a:pPr lvl="1"/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Экспериментальный дизайн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2,7- 3,6</a:t>
            </a:r>
          </a:p>
          <a:p>
            <a:pPr lvl="1"/>
            <a:r>
              <a:rPr lang="ru-RU" dirty="0" smtClean="0"/>
              <a:t>Игра: 4 друзей и злой волшебник</a:t>
            </a:r>
          </a:p>
          <a:p>
            <a:pPr lvl="1"/>
            <a:r>
              <a:rPr lang="ru-RU" dirty="0" smtClean="0"/>
              <a:t>2 помощника, куклы бибабо</a:t>
            </a:r>
          </a:p>
          <a:p>
            <a:pPr lvl="1"/>
            <a:endParaRPr lang="ru-RU" dirty="0" smtClean="0"/>
          </a:p>
          <a:p>
            <a:pPr lvl="1"/>
            <a:endParaRPr lang="ru-RU" dirty="0" smtClean="0"/>
          </a:p>
        </p:txBody>
      </p:sp>
      <p:pic>
        <p:nvPicPr>
          <p:cNvPr id="5" name="Содержимое 3" descr="Безымянный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212976"/>
            <a:ext cx="5184576" cy="299470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Экспериментальный дизайн (1)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3,7 – 4,6</a:t>
            </a:r>
          </a:p>
          <a:p>
            <a:pPr lvl="1"/>
            <a:r>
              <a:rPr lang="ru-RU" dirty="0" smtClean="0"/>
              <a:t>Методика извлеченного рассказа</a:t>
            </a:r>
          </a:p>
          <a:p>
            <a:pPr lvl="1"/>
            <a:r>
              <a:rPr lang="ru-RU" dirty="0" smtClean="0"/>
              <a:t>В. </a:t>
            </a:r>
            <a:r>
              <a:rPr lang="ru-RU" dirty="0" err="1" smtClean="0"/>
              <a:t>Сутеев</a:t>
            </a:r>
            <a:r>
              <a:rPr lang="ru-RU" dirty="0" smtClean="0"/>
              <a:t> «Три котенка»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Экспериментальный дизайн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Старшие группы:</a:t>
            </a:r>
          </a:p>
          <a:p>
            <a:pPr lvl="1"/>
            <a:r>
              <a:rPr lang="ru-RU" dirty="0" smtClean="0"/>
              <a:t>4,7 – 5,6</a:t>
            </a:r>
          </a:p>
          <a:p>
            <a:pPr lvl="1"/>
            <a:r>
              <a:rPr lang="ru-RU" dirty="0" smtClean="0"/>
              <a:t>5, 7 – 6,6</a:t>
            </a:r>
          </a:p>
          <a:p>
            <a:pPr lvl="1"/>
            <a:r>
              <a:rPr lang="ru-RU" dirty="0" smtClean="0"/>
              <a:t>6,7 – 7,6</a:t>
            </a:r>
          </a:p>
          <a:p>
            <a:pPr lvl="1"/>
            <a:r>
              <a:rPr lang="ru-RU" dirty="0" smtClean="0"/>
              <a:t>Фрагмент мультфильма «Как стать большим?» (</a:t>
            </a:r>
            <a:r>
              <a:rPr lang="ru-RU" dirty="0" err="1" smtClean="0"/>
              <a:t>Союзмультфильм</a:t>
            </a:r>
            <a:r>
              <a:rPr lang="ru-RU" dirty="0" smtClean="0"/>
              <a:t>, 1967)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Глаголы как структурный центр эпизода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Jisa</a:t>
            </a:r>
            <a:r>
              <a:rPr lang="en-US" dirty="0" smtClean="0"/>
              <a:t>, </a:t>
            </a:r>
            <a:r>
              <a:rPr lang="en-US" dirty="0" err="1" smtClean="0"/>
              <a:t>Chenn</a:t>
            </a:r>
            <a:r>
              <a:rPr lang="en-US" dirty="0" smtClean="0"/>
              <a:t>, </a:t>
            </a:r>
            <a:r>
              <a:rPr lang="en-US" dirty="0" err="1" smtClean="0"/>
              <a:t>Fekete</a:t>
            </a:r>
            <a:r>
              <a:rPr lang="en-US" dirty="0" smtClean="0"/>
              <a:t>, Omar 2010: Underlying narrative competence is the capacity to view events as dynamic actions composed of a bundle of elements such as agent, patient, affectedness, etc. </a:t>
            </a:r>
          </a:p>
          <a:p>
            <a:r>
              <a:rPr lang="en-US" dirty="0" smtClean="0"/>
              <a:t>Stein, Glenn 1979, 1982: initiating event, internal response, complicating action, reaction, resolution = story grammar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эпизода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Котенок и медвежонок</a:t>
            </a:r>
          </a:p>
          <a:p>
            <a:pPr lvl="1"/>
            <a:r>
              <a:rPr lang="ru-RU" dirty="0" smtClean="0"/>
              <a:t>VI 3. Медвежонок видит котенка.</a:t>
            </a:r>
          </a:p>
          <a:p>
            <a:pPr lvl="1"/>
            <a:r>
              <a:rPr lang="ru-RU" dirty="0" smtClean="0"/>
              <a:t>VI 4. Они разговаривают.</a:t>
            </a:r>
          </a:p>
          <a:p>
            <a:pPr lvl="1"/>
            <a:r>
              <a:rPr lang="ru-RU" dirty="0" smtClean="0"/>
              <a:t>VI 5. Показывают лес.</a:t>
            </a:r>
          </a:p>
          <a:p>
            <a:pPr lvl="1"/>
            <a:r>
              <a:rPr lang="ru-RU" dirty="0" smtClean="0"/>
              <a:t>VI 6. Котенок забирается на сосну.</a:t>
            </a:r>
          </a:p>
          <a:p>
            <a:pPr lvl="1"/>
            <a:r>
              <a:rPr lang="ru-RU" dirty="0" smtClean="0"/>
              <a:t>VI 7. Он на ее верхушке.</a:t>
            </a:r>
          </a:p>
          <a:p>
            <a:pPr lvl="1"/>
            <a:r>
              <a:rPr lang="ru-RU" dirty="0" smtClean="0"/>
              <a:t>VI 8. Медвежонок уезжает.</a:t>
            </a:r>
          </a:p>
          <a:p>
            <a:pPr lvl="1"/>
            <a:r>
              <a:rPr lang="ru-RU" dirty="0" smtClean="0"/>
              <a:t>VI 9. Котенок спускается.</a:t>
            </a:r>
          </a:p>
          <a:p>
            <a:r>
              <a:rPr lang="ru-RU" dirty="0" smtClean="0"/>
              <a:t>Видео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Глаголы речевой деятельности (6 лет, эпизод «Котенок и мишка»)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Разные типы отражения ситуации</a:t>
            </a:r>
          </a:p>
          <a:p>
            <a:pPr lvl="1"/>
            <a:r>
              <a:rPr lang="ru-RU" dirty="0" smtClean="0"/>
              <a:t>Направленное действие</a:t>
            </a:r>
          </a:p>
          <a:p>
            <a:pPr lvl="1"/>
            <a:r>
              <a:rPr lang="ru-RU" dirty="0" smtClean="0"/>
              <a:t>Ненаправленное действие</a:t>
            </a:r>
          </a:p>
          <a:p>
            <a:pPr lvl="1"/>
            <a:r>
              <a:rPr lang="ru-RU" dirty="0" smtClean="0"/>
              <a:t>Специальное действие (спрашивать, отвечать, поздравлять и т.д.)</a:t>
            </a:r>
          </a:p>
          <a:p>
            <a:r>
              <a:rPr lang="ru-RU" dirty="0" smtClean="0"/>
              <a:t>Трехвалентные глаголы</a:t>
            </a:r>
          </a:p>
          <a:p>
            <a:pPr lvl="1"/>
            <a:r>
              <a:rPr lang="ru-RU" dirty="0" smtClean="0"/>
              <a:t>Кто говорит, о чем говорит, что говорит</a:t>
            </a:r>
          </a:p>
          <a:p>
            <a:pPr lvl="1"/>
            <a:r>
              <a:rPr lang="ru-RU" dirty="0" smtClean="0"/>
              <a:t>Разные модели управления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Глаголы речевой деятельности (6 лет, эпизод «Котенок и мишка»)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Направленное на объект</a:t>
            </a:r>
          </a:p>
          <a:p>
            <a:pPr lvl="1"/>
            <a:r>
              <a:rPr lang="ru-RU" dirty="0" smtClean="0"/>
              <a:t>Говорить о чем с кем</a:t>
            </a:r>
          </a:p>
          <a:p>
            <a:pPr lvl="1"/>
            <a:r>
              <a:rPr lang="ru-RU" dirty="0" smtClean="0"/>
              <a:t>Спрашивать что у кого</a:t>
            </a:r>
          </a:p>
          <a:p>
            <a:r>
              <a:rPr lang="ru-RU" dirty="0" smtClean="0"/>
              <a:t>Направленное на собеседника</a:t>
            </a:r>
          </a:p>
          <a:p>
            <a:pPr lvl="1"/>
            <a:r>
              <a:rPr lang="ru-RU" dirty="0" smtClean="0"/>
              <a:t>Говорить кому что</a:t>
            </a:r>
          </a:p>
          <a:p>
            <a:pPr lvl="1"/>
            <a:r>
              <a:rPr lang="ru-RU" dirty="0" smtClean="0"/>
              <a:t>Спрашивать кого о чем</a:t>
            </a:r>
          </a:p>
          <a:p>
            <a:r>
              <a:rPr lang="ru-RU" dirty="0" smtClean="0"/>
              <a:t>Совмещенные роли</a:t>
            </a:r>
          </a:p>
          <a:p>
            <a:pPr lvl="1"/>
            <a:r>
              <a:rPr lang="ru-RU" dirty="0" smtClean="0"/>
              <a:t>Говорит кто с кем = они говорят</a:t>
            </a:r>
          </a:p>
          <a:p>
            <a:pPr lvl="1"/>
            <a:r>
              <a:rPr lang="ru-RU" dirty="0" smtClean="0"/>
              <a:t>спрашивает кто у кого ≠ они спрашивают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Глаголы речевой деятельности (6 лет, эпизод «Котенок и мишка»)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Говорить – 21</a:t>
            </a:r>
          </a:p>
          <a:p>
            <a:r>
              <a:rPr lang="ru-RU" dirty="0" smtClean="0"/>
              <a:t>Сказать – 6</a:t>
            </a:r>
          </a:p>
          <a:p>
            <a:r>
              <a:rPr lang="ru-RU" dirty="0" smtClean="0"/>
              <a:t>Спрашивать – 4</a:t>
            </a:r>
          </a:p>
          <a:p>
            <a:r>
              <a:rPr lang="ru-RU" dirty="0" smtClean="0"/>
              <a:t>Болтать – 3</a:t>
            </a:r>
          </a:p>
          <a:p>
            <a:r>
              <a:rPr lang="ru-RU" dirty="0" smtClean="0"/>
              <a:t>Разговаривать – 2</a:t>
            </a:r>
          </a:p>
          <a:p>
            <a:r>
              <a:rPr lang="ru-RU" dirty="0" smtClean="0"/>
              <a:t>Поздороваться – 2</a:t>
            </a:r>
          </a:p>
          <a:p>
            <a:r>
              <a:rPr lang="ru-RU" dirty="0" smtClean="0"/>
              <a:t>Рассказать – 1</a:t>
            </a:r>
          </a:p>
          <a:p>
            <a:r>
              <a:rPr lang="ru-RU" dirty="0" smtClean="0"/>
              <a:t>Ответить – 1</a:t>
            </a:r>
          </a:p>
          <a:p>
            <a:r>
              <a:rPr lang="ru-RU" dirty="0" smtClean="0"/>
              <a:t>Отвечать – 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Детская речь как объект изучения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«Магия…»</a:t>
            </a:r>
          </a:p>
          <a:p>
            <a:pPr lvl="1"/>
            <a:r>
              <a:rPr lang="ru-RU" dirty="0" smtClean="0"/>
              <a:t>Врожденные универсальные механизмы</a:t>
            </a:r>
          </a:p>
          <a:p>
            <a:pPr lvl="1"/>
            <a:r>
              <a:rPr lang="en-US" dirty="0" smtClean="0"/>
              <a:t>Usage-based theory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экспериментальные методики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Продуцирование речи</a:t>
            </a:r>
          </a:p>
          <a:p>
            <a:r>
              <a:rPr lang="ru-RU" dirty="0" smtClean="0"/>
              <a:t>Восприятие речевой продукции</a:t>
            </a:r>
          </a:p>
          <a:p>
            <a:r>
              <a:rPr lang="ru-RU" dirty="0" smtClean="0"/>
              <a:t>Оценочные суждения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методы: восприятие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Выполнение действий (с 2,5)</a:t>
            </a:r>
          </a:p>
          <a:p>
            <a:r>
              <a:rPr lang="ru-RU" dirty="0" smtClean="0"/>
              <a:t>Указание на объекты или картинки (с 2,0)</a:t>
            </a:r>
          </a:p>
          <a:p>
            <a:r>
              <a:rPr lang="en-US" dirty="0" smtClean="0"/>
              <a:t>Intermodal preferential looking </a:t>
            </a:r>
            <a:r>
              <a:rPr lang="ru-RU" dirty="0" smtClean="0"/>
              <a:t>(до 2 лет)</a:t>
            </a:r>
          </a:p>
          <a:p>
            <a:pPr lvl="1"/>
            <a:r>
              <a:rPr lang="ru-RU" dirty="0" smtClean="0"/>
              <a:t>С измерением длительности фиксации</a:t>
            </a:r>
          </a:p>
          <a:p>
            <a:pPr lvl="1"/>
            <a:r>
              <a:rPr lang="ru-RU" dirty="0" smtClean="0"/>
              <a:t>Поворот головы (с 0,6 – например, различение языков)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методы: оценочные суждения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Суждения о грамматической правильности или приемлемости</a:t>
            </a:r>
          </a:p>
          <a:p>
            <a:r>
              <a:rPr lang="ru-RU" dirty="0" smtClean="0"/>
              <a:t>Да/Нет или Правда/Ложь суждения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методы: продуцирование речи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Лонгитюдное</a:t>
            </a:r>
            <a:r>
              <a:rPr lang="ru-RU" dirty="0" smtClean="0"/>
              <a:t> исследование</a:t>
            </a:r>
          </a:p>
          <a:p>
            <a:pPr lvl="1"/>
            <a:r>
              <a:rPr lang="en-US" dirty="0" err="1" smtClean="0">
                <a:latin typeface="Corbel" pitchFamily="34" charset="0"/>
              </a:rPr>
              <a:t>MacArtur</a:t>
            </a:r>
            <a:r>
              <a:rPr lang="en-US" dirty="0" smtClean="0">
                <a:latin typeface="Corbel" pitchFamily="34" charset="0"/>
              </a:rPr>
              <a:t>-Bates Communicative Development Inventory</a:t>
            </a:r>
            <a:endParaRPr lang="ru-RU" dirty="0" smtClean="0">
              <a:latin typeface="Corbel" pitchFamily="34" charset="0"/>
            </a:endParaRPr>
          </a:p>
          <a:p>
            <a:pPr lvl="1"/>
            <a:r>
              <a:rPr lang="ru-RU" dirty="0" smtClean="0"/>
              <a:t>Дневниковые записи</a:t>
            </a:r>
          </a:p>
          <a:p>
            <a:pPr lvl="2"/>
            <a:r>
              <a:rPr lang="ru-RU" dirty="0" smtClean="0"/>
              <a:t>+: длительные наблюдения объекта в его развитии</a:t>
            </a:r>
          </a:p>
          <a:p>
            <a:pPr lvl="2"/>
            <a:r>
              <a:rPr lang="ru-RU" dirty="0" smtClean="0"/>
              <a:t>+: данные могут быть использованы другими исследователями для исследования других параметров</a:t>
            </a:r>
          </a:p>
          <a:p>
            <a:pPr lvl="2"/>
            <a:r>
              <a:rPr lang="ru-RU" dirty="0" smtClean="0"/>
              <a:t>+: возможность использования родительской речи как контрольного образца</a:t>
            </a:r>
          </a:p>
          <a:p>
            <a:pPr lvl="2"/>
            <a:r>
              <a:rPr lang="ru-RU" dirty="0" smtClean="0"/>
              <a:t>-: не вполне естественная ситуация длительного общения родителей с детьми</a:t>
            </a:r>
          </a:p>
          <a:p>
            <a:pPr lvl="2"/>
            <a:r>
              <a:rPr lang="ru-RU" dirty="0" smtClean="0"/>
              <a:t>-: очень длительный и сложный процесс организации эксперимента и первичной обработки данных</a:t>
            </a:r>
          </a:p>
          <a:p>
            <a:pPr lvl="2"/>
            <a:r>
              <a:rPr lang="ru-RU" dirty="0" smtClean="0"/>
              <a:t>-: эффект «окна»</a:t>
            </a:r>
          </a:p>
          <a:p>
            <a:pPr lvl="2"/>
            <a:r>
              <a:rPr lang="ru-RU" dirty="0" smtClean="0"/>
              <a:t>-: есть информация о том, что ребенок сказал, но не о том, что он способен уже сказать</a:t>
            </a:r>
          </a:p>
          <a:p>
            <a:pPr lvl="2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методы: продуцирование речи (1)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Извлеченные тексты</a:t>
            </a:r>
            <a:endParaRPr lang="en-US" dirty="0" smtClean="0"/>
          </a:p>
          <a:p>
            <a:pPr lvl="1"/>
            <a:r>
              <a:rPr lang="ru-RU" dirty="0" smtClean="0"/>
              <a:t>Не ранее 2,5 - 3</a:t>
            </a:r>
          </a:p>
          <a:p>
            <a:pPr lvl="1"/>
            <a:r>
              <a:rPr lang="ru-RU" dirty="0" smtClean="0"/>
              <a:t>Континуум от абсолютно свободных до строго контролируемых</a:t>
            </a:r>
          </a:p>
          <a:p>
            <a:pPr lvl="2"/>
            <a:r>
              <a:rPr lang="ru-RU" dirty="0" smtClean="0"/>
              <a:t>Свободные: ребенок видит картинку или видео, вопрос экспериментатора: «Что происходит?»</a:t>
            </a:r>
          </a:p>
          <a:p>
            <a:pPr lvl="2"/>
            <a:r>
              <a:rPr lang="ru-RU" dirty="0" smtClean="0"/>
              <a:t>Контролируемые: Что делает мишка? Что случилось с мячиком? Что происходит с мячиком?</a:t>
            </a:r>
          </a:p>
          <a:p>
            <a:pPr lvl="1"/>
            <a:r>
              <a:rPr lang="ru-RU" dirty="0" smtClean="0"/>
              <a:t>Имитация </a:t>
            </a:r>
            <a:r>
              <a:rPr lang="en-US" dirty="0" smtClean="0"/>
              <a:t>vs.</a:t>
            </a:r>
            <a:r>
              <a:rPr lang="ru-RU" dirty="0" smtClean="0"/>
              <a:t> Аналогия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методы: продуцирование речи (3)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Прайминг</a:t>
            </a:r>
            <a:endParaRPr lang="ru-RU" dirty="0" smtClean="0"/>
          </a:p>
          <a:p>
            <a:pPr lvl="1"/>
            <a:r>
              <a:rPr lang="ru-RU" dirty="0" smtClean="0"/>
              <a:t>Синтаксический </a:t>
            </a:r>
            <a:r>
              <a:rPr lang="ru-RU" dirty="0" err="1" smtClean="0"/>
              <a:t>прайминг</a:t>
            </a:r>
            <a:r>
              <a:rPr lang="ru-RU" dirty="0" smtClean="0"/>
              <a:t> (после 3,2)</a:t>
            </a:r>
          </a:p>
          <a:p>
            <a:pPr lvl="1"/>
            <a:r>
              <a:rPr lang="en-US" dirty="0" smtClean="0"/>
              <a:t>Weird word order</a:t>
            </a:r>
            <a:r>
              <a:rPr lang="ru-RU" dirty="0" smtClean="0"/>
              <a:t> (</a:t>
            </a:r>
            <a:r>
              <a:rPr lang="ru-RU" dirty="0" err="1" smtClean="0"/>
              <a:t>квазислова</a:t>
            </a:r>
            <a:r>
              <a:rPr lang="ru-RU" dirty="0" smtClean="0"/>
              <a:t> в нетипичном порядке слов)</a:t>
            </a:r>
          </a:p>
          <a:p>
            <a:pPr lvl="1">
              <a:buNone/>
            </a:pPr>
            <a:endParaRPr lang="ru-RU" dirty="0" smtClean="0"/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Специфика эксперимента с детьми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Выбор такого задания, которое будет иметь коммуникативное значение для детей данного возраста;</a:t>
            </a:r>
          </a:p>
          <a:p>
            <a:pPr lvl="0"/>
            <a:r>
              <a:rPr lang="ru-RU" dirty="0" smtClean="0"/>
              <a:t>Наличие устойчивой мотивации детей на сотрудничество с экспериментатором;</a:t>
            </a:r>
          </a:p>
          <a:p>
            <a:pPr lvl="0"/>
            <a:r>
              <a:rPr lang="ru-RU" dirty="0" smtClean="0"/>
              <a:t>Выбор дизайна, подразумевающего либо взаимодействие детей друг с другом, либо их взаимодействие с экспериментатором;</a:t>
            </a:r>
          </a:p>
          <a:p>
            <a:pPr lvl="0"/>
            <a:r>
              <a:rPr lang="ru-RU" dirty="0" smtClean="0"/>
              <a:t>Использование новых единиц (например, </a:t>
            </a:r>
            <a:r>
              <a:rPr lang="ru-RU" dirty="0" err="1" smtClean="0"/>
              <a:t>квазиглаголов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/>
              <a:t>Использование филлеров;</a:t>
            </a:r>
          </a:p>
          <a:p>
            <a:pPr lvl="0"/>
            <a:r>
              <a:rPr lang="ru-RU" dirty="0" smtClean="0"/>
              <a:t>Выбор порядка представления материала – по порядку, блоками или в случайном порядке;</a:t>
            </a:r>
          </a:p>
          <a:p>
            <a:pPr lvl="0"/>
            <a:r>
              <a:rPr lang="ru-RU" dirty="0" smtClean="0"/>
              <a:t>Необходимое количество этапов эксперимента и число испытуемых;</a:t>
            </a:r>
          </a:p>
          <a:p>
            <a:pPr lvl="0"/>
            <a:r>
              <a:rPr lang="ru-RU" dirty="0" smtClean="0"/>
              <a:t>Важность контролируемых условий выполнения экспериментальной задачи;</a:t>
            </a:r>
          </a:p>
          <a:p>
            <a:pPr lvl="0"/>
            <a:r>
              <a:rPr lang="ru-RU" dirty="0" smtClean="0"/>
              <a:t>Учет числа отказов при выполнении экспериментального задания;</a:t>
            </a:r>
          </a:p>
          <a:p>
            <a:pPr lvl="0"/>
            <a:r>
              <a:rPr lang="ru-RU" dirty="0" smtClean="0"/>
              <a:t> Выбор подходящих измерений переменных;</a:t>
            </a:r>
          </a:p>
          <a:p>
            <a:pPr lvl="0"/>
            <a:r>
              <a:rPr lang="ru-RU" dirty="0" smtClean="0"/>
              <a:t> Классификация ответов;</a:t>
            </a:r>
          </a:p>
          <a:p>
            <a:pPr lvl="0"/>
            <a:r>
              <a:rPr lang="ru-RU" dirty="0" smtClean="0"/>
              <a:t> Использование подходящих статистических методов.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925</TotalTime>
  <Words>758</Words>
  <Application>Microsoft Office PowerPoint</Application>
  <PresentationFormat>Экран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Экспериментальное изучение становления семантической структуры глагола у детей от 3 до 7 лет</vt:lpstr>
      <vt:lpstr>Детская речь как объект изучения</vt:lpstr>
      <vt:lpstr>Основные экспериментальные методики</vt:lpstr>
      <vt:lpstr>Основные методы: восприятие речи</vt:lpstr>
      <vt:lpstr>Основные методы: оценочные суждения</vt:lpstr>
      <vt:lpstr>Основные методы: продуцирование речи </vt:lpstr>
      <vt:lpstr>Основные методы: продуцирование речи (1)</vt:lpstr>
      <vt:lpstr>Основные методы: продуцирование речи (3)</vt:lpstr>
      <vt:lpstr>Специфика эксперимента с детьми</vt:lpstr>
      <vt:lpstr>Исследование</vt:lpstr>
      <vt:lpstr>Экспериментальный дизайн</vt:lpstr>
      <vt:lpstr>Экспериментальный дизайн (1)</vt:lpstr>
      <vt:lpstr>Экспериментальный дизайн (2)</vt:lpstr>
      <vt:lpstr>Глаголы как структурный центр эпизода</vt:lpstr>
      <vt:lpstr>Анализ эпизода</vt:lpstr>
      <vt:lpstr>Глаголы речевой деятельности (6 лет, эпизод «Котенок и мишка»)</vt:lpstr>
      <vt:lpstr>Глаголы речевой деятельности (6 лет, эпизод «Котенок и мишка»)</vt:lpstr>
      <vt:lpstr>Глаголы речевой деятельности (6 лет, эпизод «Котенок и мишка»)</vt:lpstr>
      <vt:lpstr>Спасибо за внимание!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Экспериментальное изучение усвоения семантики русского глагола</dc:title>
  <dc:creator>hp</dc:creator>
  <cp:lastModifiedBy>hp</cp:lastModifiedBy>
  <cp:revision>10</cp:revision>
  <dcterms:created xsi:type="dcterms:W3CDTF">2016-11-30T17:51:26Z</dcterms:created>
  <dcterms:modified xsi:type="dcterms:W3CDTF">2017-01-23T17:31:44Z</dcterms:modified>
</cp:coreProperties>
</file>